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22" r:id="rId3"/>
    <p:sldId id="258" r:id="rId4"/>
    <p:sldId id="259" r:id="rId5"/>
    <p:sldId id="298" r:id="rId6"/>
    <p:sldId id="275" r:id="rId7"/>
    <p:sldId id="276" r:id="rId8"/>
    <p:sldId id="277" r:id="rId9"/>
    <p:sldId id="278" r:id="rId10"/>
    <p:sldId id="289" r:id="rId11"/>
    <p:sldId id="318" r:id="rId12"/>
    <p:sldId id="319" r:id="rId13"/>
    <p:sldId id="320" r:id="rId14"/>
    <p:sldId id="321" r:id="rId15"/>
    <p:sldId id="282" r:id="rId16"/>
    <p:sldId id="283" r:id="rId17"/>
    <p:sldId id="284" r:id="rId18"/>
    <p:sldId id="288" r:id="rId19"/>
    <p:sldId id="285" r:id="rId20"/>
    <p:sldId id="300" r:id="rId21"/>
    <p:sldId id="301" r:id="rId22"/>
    <p:sldId id="304" r:id="rId23"/>
    <p:sldId id="290" r:id="rId24"/>
    <p:sldId id="313" r:id="rId25"/>
    <p:sldId id="314" r:id="rId26"/>
    <p:sldId id="316" r:id="rId27"/>
    <p:sldId id="308" r:id="rId28"/>
    <p:sldId id="323" r:id="rId29"/>
    <p:sldId id="297" r:id="rId30"/>
    <p:sldId id="312" r:id="rId31"/>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97" autoAdjust="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ADD54C2-8F6E-4962-A37B-C070CA766BA9}" type="datetimeFigureOut">
              <a:rPr lang="he-IL" smtClean="0"/>
              <a:t>כ"ב/תמוז/תשפ"ד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61015A3-2460-4D59-B319-A72EC7169154}" type="slidenum">
              <a:rPr lang="he-IL" smtClean="0"/>
              <a:t>‹#›</a:t>
            </a:fld>
            <a:endParaRPr lang="he-IL"/>
          </a:p>
        </p:txBody>
      </p:sp>
    </p:spTree>
    <p:extLst>
      <p:ext uri="{BB962C8B-B14F-4D97-AF65-F5344CB8AC3E}">
        <p14:creationId xmlns:p14="http://schemas.microsoft.com/office/powerpoint/2010/main" val="399357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ee68e0c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ee68e0c1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ee68e0c1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ee68e0c1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50" dirty="0">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61015A3-2460-4D59-B319-A72EC7169154}" type="slidenum">
              <a:rPr lang="he-IL" smtClean="0"/>
              <a:t>17</a:t>
            </a:fld>
            <a:endParaRPr lang="he-IL"/>
          </a:p>
        </p:txBody>
      </p:sp>
    </p:spTree>
    <p:extLst>
      <p:ext uri="{BB962C8B-B14F-4D97-AF65-F5344CB8AC3E}">
        <p14:creationId xmlns:p14="http://schemas.microsoft.com/office/powerpoint/2010/main" val="264561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4E18-5D12-C471-EDE3-EF9416409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4CE37AB-098F-9348-E5A4-112EDD988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52908E18-7F1C-2EC1-6AB7-D13851B15A84}"/>
              </a:ext>
            </a:extLst>
          </p:cNvPr>
          <p:cNvSpPr>
            <a:spLocks noGrp="1"/>
          </p:cNvSpPr>
          <p:nvPr>
            <p:ph type="dt" sz="half" idx="10"/>
          </p:nvPr>
        </p:nvSpPr>
        <p:spPr/>
        <p:txBody>
          <a:bodyPr/>
          <a:lstStyle/>
          <a:p>
            <a:fld id="{DDCDE5AE-179A-415C-8B3F-A560383E8E89}" type="datetime8">
              <a:rPr lang="he-IL" smtClean="0"/>
              <a:t>28 יולי 24</a:t>
            </a:fld>
            <a:endParaRPr lang="he-IL"/>
          </a:p>
        </p:txBody>
      </p:sp>
      <p:sp>
        <p:nvSpPr>
          <p:cNvPr id="5" name="Footer Placeholder 4">
            <a:extLst>
              <a:ext uri="{FF2B5EF4-FFF2-40B4-BE49-F238E27FC236}">
                <a16:creationId xmlns:a16="http://schemas.microsoft.com/office/drawing/2014/main" id="{D94BABA9-AC29-A4E8-8438-96B79A54E45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D7570AD-538E-F8AE-FBE6-1B67EE6A8ECF}"/>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8599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97EF-A205-ED82-4A7B-95C4E9BCD3E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1EAC999-031E-8BCA-C98E-6C8ABF710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1387417-C849-463A-9383-0C90CE0381AB}"/>
              </a:ext>
            </a:extLst>
          </p:cNvPr>
          <p:cNvSpPr>
            <a:spLocks noGrp="1"/>
          </p:cNvSpPr>
          <p:nvPr>
            <p:ph type="dt" sz="half" idx="10"/>
          </p:nvPr>
        </p:nvSpPr>
        <p:spPr/>
        <p:txBody>
          <a:bodyPr/>
          <a:lstStyle/>
          <a:p>
            <a:fld id="{4BA5E2DA-EADD-4174-BF22-3DB74E3D08E1}" type="datetime8">
              <a:rPr lang="he-IL" smtClean="0"/>
              <a:t>28 יולי 24</a:t>
            </a:fld>
            <a:endParaRPr lang="he-IL"/>
          </a:p>
        </p:txBody>
      </p:sp>
      <p:sp>
        <p:nvSpPr>
          <p:cNvPr id="5" name="Footer Placeholder 4">
            <a:extLst>
              <a:ext uri="{FF2B5EF4-FFF2-40B4-BE49-F238E27FC236}">
                <a16:creationId xmlns:a16="http://schemas.microsoft.com/office/drawing/2014/main" id="{DEF402FB-2DB9-30C4-845D-789CF62507D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62B5853-D6B4-3F0D-A402-C4A759ED0828}"/>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581916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4CF2D3-5835-7A7A-736A-281CFE91F3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6AC510E-2D9A-EC20-4D45-26B5F2D639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154610F-52C2-8097-BBA8-080FBE8AD03D}"/>
              </a:ext>
            </a:extLst>
          </p:cNvPr>
          <p:cNvSpPr>
            <a:spLocks noGrp="1"/>
          </p:cNvSpPr>
          <p:nvPr>
            <p:ph type="dt" sz="half" idx="10"/>
          </p:nvPr>
        </p:nvSpPr>
        <p:spPr/>
        <p:txBody>
          <a:bodyPr/>
          <a:lstStyle/>
          <a:p>
            <a:fld id="{7E7EE033-9F1E-4900-82CF-4B66C7B5BD2E}" type="datetime8">
              <a:rPr lang="he-IL" smtClean="0"/>
              <a:t>28 יולי 24</a:t>
            </a:fld>
            <a:endParaRPr lang="he-IL"/>
          </a:p>
        </p:txBody>
      </p:sp>
      <p:sp>
        <p:nvSpPr>
          <p:cNvPr id="5" name="Footer Placeholder 4">
            <a:extLst>
              <a:ext uri="{FF2B5EF4-FFF2-40B4-BE49-F238E27FC236}">
                <a16:creationId xmlns:a16="http://schemas.microsoft.com/office/drawing/2014/main" id="{9031C34F-A24C-368B-28EA-25A3AB109F0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39BBD9B-7070-13B0-4D31-9AE70AC8CA5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5652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364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3B56-06E1-E17E-5782-74D9220FD4C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7D64EBED-59DB-B259-F756-49A89FBF3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9B5885A-84FB-F8A7-F2B2-A09EAC0C9B2A}"/>
              </a:ext>
            </a:extLst>
          </p:cNvPr>
          <p:cNvSpPr>
            <a:spLocks noGrp="1"/>
          </p:cNvSpPr>
          <p:nvPr>
            <p:ph type="dt" sz="half" idx="10"/>
          </p:nvPr>
        </p:nvSpPr>
        <p:spPr/>
        <p:txBody>
          <a:bodyPr/>
          <a:lstStyle/>
          <a:p>
            <a:fld id="{5AD03F81-C5CF-4BA3-96A0-A82E9103781C}" type="datetime8">
              <a:rPr lang="he-IL" smtClean="0"/>
              <a:t>28 יולי 24</a:t>
            </a:fld>
            <a:endParaRPr lang="he-IL"/>
          </a:p>
        </p:txBody>
      </p:sp>
      <p:sp>
        <p:nvSpPr>
          <p:cNvPr id="5" name="Footer Placeholder 4">
            <a:extLst>
              <a:ext uri="{FF2B5EF4-FFF2-40B4-BE49-F238E27FC236}">
                <a16:creationId xmlns:a16="http://schemas.microsoft.com/office/drawing/2014/main" id="{0D1EC83A-774B-7E42-FDE8-AAC9D16B6FC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BAA857B6-D7F3-04D8-552E-91F9D8DE696D}"/>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4585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A67E-FC09-8F45-50D8-853D80DB58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2F99B53-F659-90E5-507A-EB0837BE93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6E85DB-2953-D7AB-6282-A3AA273FD672}"/>
              </a:ext>
            </a:extLst>
          </p:cNvPr>
          <p:cNvSpPr>
            <a:spLocks noGrp="1"/>
          </p:cNvSpPr>
          <p:nvPr>
            <p:ph type="dt" sz="half" idx="10"/>
          </p:nvPr>
        </p:nvSpPr>
        <p:spPr/>
        <p:txBody>
          <a:bodyPr/>
          <a:lstStyle/>
          <a:p>
            <a:fld id="{C869D068-08DA-4BA6-88E5-9F671E0416B0}" type="datetime8">
              <a:rPr lang="he-IL" smtClean="0"/>
              <a:t>28 יולי 24</a:t>
            </a:fld>
            <a:endParaRPr lang="he-IL"/>
          </a:p>
        </p:txBody>
      </p:sp>
      <p:sp>
        <p:nvSpPr>
          <p:cNvPr id="5" name="Footer Placeholder 4">
            <a:extLst>
              <a:ext uri="{FF2B5EF4-FFF2-40B4-BE49-F238E27FC236}">
                <a16:creationId xmlns:a16="http://schemas.microsoft.com/office/drawing/2014/main" id="{EAB66F71-2063-EB65-B18A-F32818F39AE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B11186E-6418-E82A-8118-BB9965B85406}"/>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056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01F8-B042-C5B8-EF17-9C8E611B6C2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977FB25-66A6-2AC2-069A-C2C20DDC6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D70823B3-0519-7A75-A57B-22BA395D2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5E95051D-2984-5942-F724-4BC6F0D5A471}"/>
              </a:ext>
            </a:extLst>
          </p:cNvPr>
          <p:cNvSpPr>
            <a:spLocks noGrp="1"/>
          </p:cNvSpPr>
          <p:nvPr>
            <p:ph type="dt" sz="half" idx="10"/>
          </p:nvPr>
        </p:nvSpPr>
        <p:spPr/>
        <p:txBody>
          <a:bodyPr/>
          <a:lstStyle/>
          <a:p>
            <a:fld id="{F8AE7E40-FF54-4151-9BC8-A81B47D9B137}" type="datetime8">
              <a:rPr lang="he-IL" smtClean="0"/>
              <a:t>28 יולי 24</a:t>
            </a:fld>
            <a:endParaRPr lang="he-IL"/>
          </a:p>
        </p:txBody>
      </p:sp>
      <p:sp>
        <p:nvSpPr>
          <p:cNvPr id="6" name="Footer Placeholder 5">
            <a:extLst>
              <a:ext uri="{FF2B5EF4-FFF2-40B4-BE49-F238E27FC236}">
                <a16:creationId xmlns:a16="http://schemas.microsoft.com/office/drawing/2014/main" id="{3736888E-7813-06F8-68FB-E192775E3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005AAAB-ECA5-E2DD-A492-943E9CFAFD30}"/>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8837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23CE-FC61-5634-CC91-375048B0B82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56F6461-E054-82CF-A5E1-62D1A5B0A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40981D-32FF-F3EF-0370-27962AE97E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92A38A0-F1E5-96BC-9982-8A78A06BA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499F8C-0E49-2576-792E-6D924016F1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78A1B198-AB16-B028-53C6-6E5BB55F93DE}"/>
              </a:ext>
            </a:extLst>
          </p:cNvPr>
          <p:cNvSpPr>
            <a:spLocks noGrp="1"/>
          </p:cNvSpPr>
          <p:nvPr>
            <p:ph type="dt" sz="half" idx="10"/>
          </p:nvPr>
        </p:nvSpPr>
        <p:spPr/>
        <p:txBody>
          <a:bodyPr/>
          <a:lstStyle/>
          <a:p>
            <a:fld id="{616598E6-F1F2-4310-A384-7693FA541656}" type="datetime8">
              <a:rPr lang="he-IL" smtClean="0"/>
              <a:t>28 יולי 24</a:t>
            </a:fld>
            <a:endParaRPr lang="he-IL"/>
          </a:p>
        </p:txBody>
      </p:sp>
      <p:sp>
        <p:nvSpPr>
          <p:cNvPr id="8" name="Footer Placeholder 7">
            <a:extLst>
              <a:ext uri="{FF2B5EF4-FFF2-40B4-BE49-F238E27FC236}">
                <a16:creationId xmlns:a16="http://schemas.microsoft.com/office/drawing/2014/main" id="{1F250A8F-D57B-1851-81D3-22585DC8B12D}"/>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0585D7E-7021-31E3-FD52-B95E3A6FDF27}"/>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16880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981B-65E8-C438-5E69-04776B1A7F2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6478F6F3-B310-6664-48F2-97C54CAF780B}"/>
              </a:ext>
            </a:extLst>
          </p:cNvPr>
          <p:cNvSpPr>
            <a:spLocks noGrp="1"/>
          </p:cNvSpPr>
          <p:nvPr>
            <p:ph type="dt" sz="half" idx="10"/>
          </p:nvPr>
        </p:nvSpPr>
        <p:spPr/>
        <p:txBody>
          <a:bodyPr/>
          <a:lstStyle/>
          <a:p>
            <a:fld id="{ED96E750-4C97-4D94-A1E1-5020129DACEB}" type="datetime8">
              <a:rPr lang="he-IL" smtClean="0"/>
              <a:t>28 יולי 24</a:t>
            </a:fld>
            <a:endParaRPr lang="he-IL"/>
          </a:p>
        </p:txBody>
      </p:sp>
      <p:sp>
        <p:nvSpPr>
          <p:cNvPr id="4" name="Footer Placeholder 3">
            <a:extLst>
              <a:ext uri="{FF2B5EF4-FFF2-40B4-BE49-F238E27FC236}">
                <a16:creationId xmlns:a16="http://schemas.microsoft.com/office/drawing/2014/main" id="{553282EB-7E70-3B26-F4F6-02190F50F458}"/>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9C0F973A-5E6F-9807-C229-E8224B0586B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23694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3545B-3D3C-B0DF-3BDE-BFFA8D43A36F}"/>
              </a:ext>
            </a:extLst>
          </p:cNvPr>
          <p:cNvSpPr>
            <a:spLocks noGrp="1"/>
          </p:cNvSpPr>
          <p:nvPr>
            <p:ph type="dt" sz="half" idx="10"/>
          </p:nvPr>
        </p:nvSpPr>
        <p:spPr/>
        <p:txBody>
          <a:bodyPr/>
          <a:lstStyle/>
          <a:p>
            <a:fld id="{662D774C-D60E-412E-9FC2-29DE107EC854}" type="datetime8">
              <a:rPr lang="he-IL" smtClean="0"/>
              <a:t>28 יולי 24</a:t>
            </a:fld>
            <a:endParaRPr lang="he-IL"/>
          </a:p>
        </p:txBody>
      </p:sp>
      <p:sp>
        <p:nvSpPr>
          <p:cNvPr id="3" name="Footer Placeholder 2">
            <a:extLst>
              <a:ext uri="{FF2B5EF4-FFF2-40B4-BE49-F238E27FC236}">
                <a16:creationId xmlns:a16="http://schemas.microsoft.com/office/drawing/2014/main" id="{31C15790-CEE9-A034-2710-4F4D5CB4B3C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895276D-B675-17D5-EC1F-8BEBE0D41C32}"/>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109389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5342-A539-5E1F-100F-4CEFD9458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86FFBDE7-06F8-EB21-0D0A-6BC4EEDAE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BCF89B5-10F2-0DD4-396B-D7F1D160B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991CF-601C-F005-F0F3-550D018E697D}"/>
              </a:ext>
            </a:extLst>
          </p:cNvPr>
          <p:cNvSpPr>
            <a:spLocks noGrp="1"/>
          </p:cNvSpPr>
          <p:nvPr>
            <p:ph type="dt" sz="half" idx="10"/>
          </p:nvPr>
        </p:nvSpPr>
        <p:spPr/>
        <p:txBody>
          <a:bodyPr/>
          <a:lstStyle/>
          <a:p>
            <a:fld id="{C45CB7E3-AAC4-4C0A-BDC5-DB4577ECE411}" type="datetime8">
              <a:rPr lang="he-IL" smtClean="0"/>
              <a:t>28 יולי 24</a:t>
            </a:fld>
            <a:endParaRPr lang="he-IL"/>
          </a:p>
        </p:txBody>
      </p:sp>
      <p:sp>
        <p:nvSpPr>
          <p:cNvPr id="6" name="Footer Placeholder 5">
            <a:extLst>
              <a:ext uri="{FF2B5EF4-FFF2-40B4-BE49-F238E27FC236}">
                <a16:creationId xmlns:a16="http://schemas.microsoft.com/office/drawing/2014/main" id="{02FDB92E-6F0F-1D84-9097-9CC223320E6E}"/>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111D036-9883-C29D-BB42-796155DEFF3C}"/>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52198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0730-F86C-4499-40AD-A4919E3F9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012A3AE2-2B42-D38C-AB51-017D4177A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9E6DA1E-CAAD-5B65-83BE-BBEB785F9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B9A5B-E2F7-A17D-1E3F-F85FD97402A2}"/>
              </a:ext>
            </a:extLst>
          </p:cNvPr>
          <p:cNvSpPr>
            <a:spLocks noGrp="1"/>
          </p:cNvSpPr>
          <p:nvPr>
            <p:ph type="dt" sz="half" idx="10"/>
          </p:nvPr>
        </p:nvSpPr>
        <p:spPr/>
        <p:txBody>
          <a:bodyPr/>
          <a:lstStyle/>
          <a:p>
            <a:fld id="{ED2F7572-A3E1-4CDC-9A27-8C45E7224C1F}" type="datetime8">
              <a:rPr lang="he-IL" smtClean="0"/>
              <a:t>28 יולי 24</a:t>
            </a:fld>
            <a:endParaRPr lang="he-IL"/>
          </a:p>
        </p:txBody>
      </p:sp>
      <p:sp>
        <p:nvSpPr>
          <p:cNvPr id="6" name="Footer Placeholder 5">
            <a:extLst>
              <a:ext uri="{FF2B5EF4-FFF2-40B4-BE49-F238E27FC236}">
                <a16:creationId xmlns:a16="http://schemas.microsoft.com/office/drawing/2014/main" id="{D18ACF84-5A2A-BD11-510B-A9B73A1B412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AC7332-3207-A6E8-D80F-8A49554F4CF5}"/>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845918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E60DD-6D7E-3B5D-FDF4-E5F85D0D2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5345889-4BA0-2091-4D1E-47C43A5AF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10B654-C6BA-EF37-1C3A-14B2D110C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45E896-6677-4A57-B8F3-1BE019A14A00}" type="datetime8">
              <a:rPr lang="he-IL" smtClean="0"/>
              <a:t>28 יולי 24</a:t>
            </a:fld>
            <a:endParaRPr lang="he-IL"/>
          </a:p>
        </p:txBody>
      </p:sp>
      <p:sp>
        <p:nvSpPr>
          <p:cNvPr id="5" name="Footer Placeholder 4">
            <a:extLst>
              <a:ext uri="{FF2B5EF4-FFF2-40B4-BE49-F238E27FC236}">
                <a16:creationId xmlns:a16="http://schemas.microsoft.com/office/drawing/2014/main" id="{B4DC42E3-F003-D6D8-2357-EF539DBD2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16298AF7-0FA5-8E25-0404-7D4BF7533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68C4DD-BE80-46AF-8832-BA83E0309181}" type="slidenum">
              <a:rPr lang="he-IL" smtClean="0"/>
              <a:t>‹#›</a:t>
            </a:fld>
            <a:endParaRPr lang="he-IL"/>
          </a:p>
        </p:txBody>
      </p:sp>
    </p:spTree>
    <p:extLst>
      <p:ext uri="{BB962C8B-B14F-4D97-AF65-F5344CB8AC3E}">
        <p14:creationId xmlns:p14="http://schemas.microsoft.com/office/powerpoint/2010/main" val="2178539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3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48.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89040994-C98F-94F7-5C25-8286D3B11EAF}"/>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a:t>
            </a:fld>
            <a:endParaRPr lang="he-IL" sz="1600" dirty="0"/>
          </a:p>
        </p:txBody>
      </p:sp>
      <p:graphicFrame>
        <p:nvGraphicFramePr>
          <p:cNvPr id="2" name="Table 1">
            <a:extLst>
              <a:ext uri="{FF2B5EF4-FFF2-40B4-BE49-F238E27FC236}">
                <a16:creationId xmlns:a16="http://schemas.microsoft.com/office/drawing/2014/main" id="{67320C74-0170-4209-911A-2E86279BDFC0}"/>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8" name="Picture 7" descr="A person in a uniform&#10;&#10;Description automatically generated">
            <a:extLst>
              <a:ext uri="{FF2B5EF4-FFF2-40B4-BE49-F238E27FC236}">
                <a16:creationId xmlns:a16="http://schemas.microsoft.com/office/drawing/2014/main" id="{838ECAA4-F6D6-5E3A-5583-2F9291A3A117}"/>
              </a:ext>
            </a:extLst>
          </p:cNvPr>
          <p:cNvPicPr>
            <a:picLocks noChangeAspect="1"/>
          </p:cNvPicPr>
          <p:nvPr/>
        </p:nvPicPr>
        <p:blipFill>
          <a:blip r:embed="rId2"/>
          <a:stretch>
            <a:fillRect/>
          </a:stretch>
        </p:blipFill>
        <p:spPr>
          <a:xfrm>
            <a:off x="6095999" y="4626893"/>
            <a:ext cx="1462391" cy="2065735"/>
          </a:xfrm>
          <a:prstGeom prst="rect">
            <a:avLst/>
          </a:prstGeom>
        </p:spPr>
      </p:pic>
      <p:pic>
        <p:nvPicPr>
          <p:cNvPr id="9" name="Picture 8">
            <a:extLst>
              <a:ext uri="{FF2B5EF4-FFF2-40B4-BE49-F238E27FC236}">
                <a16:creationId xmlns:a16="http://schemas.microsoft.com/office/drawing/2014/main" id="{4EBBE035-C93B-E94B-34FB-B9C3495FD497}"/>
              </a:ext>
            </a:extLst>
          </p:cNvPr>
          <p:cNvPicPr>
            <a:picLocks noChangeAspect="1"/>
          </p:cNvPicPr>
          <p:nvPr/>
        </p:nvPicPr>
        <p:blipFill>
          <a:blip r:embed="rId3"/>
          <a:stretch>
            <a:fillRect/>
          </a:stretch>
        </p:blipFill>
        <p:spPr>
          <a:xfrm>
            <a:off x="6095999" y="1608294"/>
            <a:ext cx="1550593" cy="2065735"/>
          </a:xfrm>
          <a:prstGeom prst="rect">
            <a:avLst/>
          </a:prstGeom>
        </p:spPr>
      </p:pic>
      <p:sp>
        <p:nvSpPr>
          <p:cNvPr id="14" name="Google Shape;55;p13">
            <a:extLst>
              <a:ext uri="{FF2B5EF4-FFF2-40B4-BE49-F238E27FC236}">
                <a16:creationId xmlns:a16="http://schemas.microsoft.com/office/drawing/2014/main" id="{4866D37C-A415-8616-52D0-7A47A0869F94}"/>
              </a:ext>
            </a:extLst>
          </p:cNvPr>
          <p:cNvSpPr txBox="1"/>
          <p:nvPr/>
        </p:nvSpPr>
        <p:spPr>
          <a:xfrm>
            <a:off x="0" y="27709"/>
            <a:ext cx="12192000" cy="1574800"/>
          </a:xfrm>
          <a:prstGeom prst="rect">
            <a:avLst/>
          </a:prstGeom>
          <a:noFill/>
          <a:ln>
            <a:noFill/>
          </a:ln>
        </p:spPr>
        <p:txBody>
          <a:bodyPr spcFirstLastPara="1" wrap="square" lIns="121900" tIns="121900" rIns="121900" bIns="121900" anchor="t" anchorCtr="0">
            <a:noAutofit/>
          </a:bodyPr>
          <a:lstStyle/>
          <a:p>
            <a:pPr algn="ctr"/>
            <a:r>
              <a:rPr lang="en" sz="2533" b="1" dirty="0">
                <a:solidFill>
                  <a:srgbClr val="0070C0"/>
                </a:solidFill>
              </a:rPr>
              <a:t>Course: Image Processing 31651</a:t>
            </a:r>
            <a:br>
              <a:rPr lang="en" sz="2533" b="1" dirty="0">
                <a:solidFill>
                  <a:srgbClr val="0070C0"/>
                </a:solidFill>
              </a:rPr>
            </a:br>
            <a:r>
              <a:rPr lang="en" sz="2533" b="1" dirty="0">
                <a:solidFill>
                  <a:srgbClr val="0070C0"/>
                </a:solidFill>
              </a:rPr>
              <a:t>Micro Project 1 (MP1) : Convert Color Image to Grayscale Image (N=1)</a:t>
            </a:r>
          </a:p>
          <a:p>
            <a:pPr algn="ctr"/>
            <a:r>
              <a:rPr lang="en-US" sz="2533" b="1" dirty="0">
                <a:solidFill>
                  <a:srgbClr val="FF0000"/>
                </a:solidFill>
              </a:rPr>
              <a:t>P</a:t>
            </a:r>
            <a:r>
              <a:rPr lang="en" sz="2533" b="1" dirty="0">
                <a:solidFill>
                  <a:srgbClr val="FF0000"/>
                </a:solidFill>
              </a:rPr>
              <a:t>resentation date: 1/8/2024 on laboratory session </a:t>
            </a:r>
            <a:r>
              <a:rPr lang="en" sz="2533" b="1" dirty="0">
                <a:solidFill>
                  <a:srgbClr val="00B050"/>
                </a:solidFill>
              </a:rPr>
              <a:t>(V=1)</a:t>
            </a:r>
            <a:endParaRPr sz="2533" b="1" dirty="0">
              <a:solidFill>
                <a:srgbClr val="00B050"/>
              </a:solidFill>
            </a:endParaRPr>
          </a:p>
        </p:txBody>
      </p:sp>
      <p:pic>
        <p:nvPicPr>
          <p:cNvPr id="4" name="Picture 3" descr="A person taking a selfie in front of a building&#10;&#10;Description automatically generated">
            <a:extLst>
              <a:ext uri="{FF2B5EF4-FFF2-40B4-BE49-F238E27FC236}">
                <a16:creationId xmlns:a16="http://schemas.microsoft.com/office/drawing/2014/main" id="{00285330-5EA4-017A-44A0-51C3C73C4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496451" y="3600448"/>
            <a:ext cx="1949852" cy="1462390"/>
          </a:xfrm>
          <a:prstGeom prst="rect">
            <a:avLst/>
          </a:prstGeom>
        </p:spPr>
      </p:pic>
    </p:spTree>
    <p:extLst>
      <p:ext uri="{BB962C8B-B14F-4D97-AF65-F5344CB8AC3E}">
        <p14:creationId xmlns:p14="http://schemas.microsoft.com/office/powerpoint/2010/main" val="2832771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5E908-72FA-1895-9EEE-EE97EA549951}"/>
              </a:ext>
            </a:extLst>
          </p:cNvPr>
          <p:cNvSpPr>
            <a:spLocks noGrp="1"/>
          </p:cNvSpPr>
          <p:nvPr>
            <p:ph type="sldNum" idx="12"/>
          </p:nvPr>
        </p:nvSpPr>
        <p:spPr>
          <a:xfrm>
            <a:off x="11460400" y="19846"/>
            <a:ext cx="731600" cy="524800"/>
          </a:xfrm>
        </p:spPr>
        <p:txBody>
          <a:bodyPr/>
          <a:lstStyle/>
          <a:p>
            <a:pPr algn="r"/>
            <a:fld id="{00000000-1234-1234-1234-123412341234}" type="slidenum">
              <a:rPr lang="en" sz="1400" smtClean="0"/>
              <a:pPr algn="r"/>
              <a:t>10</a:t>
            </a:fld>
            <a:endParaRPr lang="en" sz="1400"/>
          </a:p>
        </p:txBody>
      </p:sp>
      <p:sp>
        <p:nvSpPr>
          <p:cNvPr id="5" name="Google Shape;80;p17">
            <a:extLst>
              <a:ext uri="{FF2B5EF4-FFF2-40B4-BE49-F238E27FC236}">
                <a16:creationId xmlns:a16="http://schemas.microsoft.com/office/drawing/2014/main" id="{C1D67274-1677-F5B6-3CA0-D2FACDD0A716}"/>
              </a:ext>
            </a:extLst>
          </p:cNvPr>
          <p:cNvSpPr txBox="1"/>
          <p:nvPr/>
        </p:nvSpPr>
        <p:spPr>
          <a:xfrm>
            <a:off x="3788913" y="-7702"/>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a:t>
            </a:r>
            <a:r>
              <a:rPr lang="en" dirty="0"/>
              <a:t> </a:t>
            </a:r>
            <a:r>
              <a:rPr lang="en" dirty="0">
                <a:solidFill>
                  <a:srgbClr val="FF0000"/>
                </a:solidFill>
              </a:rPr>
              <a:t>part 5</a:t>
            </a:r>
            <a:endParaRPr dirty="0">
              <a:solidFill>
                <a:srgbClr val="FF0000"/>
              </a:solidFill>
            </a:endParaRPr>
          </a:p>
        </p:txBody>
      </p:sp>
      <p:cxnSp>
        <p:nvCxnSpPr>
          <p:cNvPr id="2" name="Straight Arrow Connector 1">
            <a:extLst>
              <a:ext uri="{FF2B5EF4-FFF2-40B4-BE49-F238E27FC236}">
                <a16:creationId xmlns:a16="http://schemas.microsoft.com/office/drawing/2014/main" id="{6AED4EE2-BC5C-B702-5208-33E20A2C4C03}"/>
              </a:ext>
            </a:extLst>
          </p:cNvPr>
          <p:cNvCxnSpPr>
            <a:cxnSpLocks/>
          </p:cNvCxnSpPr>
          <p:nvPr/>
        </p:nvCxnSpPr>
        <p:spPr>
          <a:xfrm flipH="1" flipV="1">
            <a:off x="3674922" y="1902614"/>
            <a:ext cx="828491" cy="13969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BB359C-530A-E173-0E91-8F85DE15CA16}"/>
              </a:ext>
            </a:extLst>
          </p:cNvPr>
          <p:cNvSpPr txBox="1"/>
          <p:nvPr/>
        </p:nvSpPr>
        <p:spPr>
          <a:xfrm>
            <a:off x="7131" y="733398"/>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7" name="Straight Arrow Connector 6">
            <a:extLst>
              <a:ext uri="{FF2B5EF4-FFF2-40B4-BE49-F238E27FC236}">
                <a16:creationId xmlns:a16="http://schemas.microsoft.com/office/drawing/2014/main" id="{4438EA93-2507-2741-5A86-6F363ABC7D18}"/>
              </a:ext>
            </a:extLst>
          </p:cNvPr>
          <p:cNvCxnSpPr>
            <a:cxnSpLocks/>
          </p:cNvCxnSpPr>
          <p:nvPr/>
        </p:nvCxnSpPr>
        <p:spPr>
          <a:xfrm flipV="1">
            <a:off x="5779977" y="1356604"/>
            <a:ext cx="0" cy="19461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1E3837A-11DA-9452-683B-845312266212}"/>
              </a:ext>
            </a:extLst>
          </p:cNvPr>
          <p:cNvSpPr txBox="1"/>
          <p:nvPr/>
        </p:nvSpPr>
        <p:spPr>
          <a:xfrm>
            <a:off x="4379328" y="674243"/>
            <a:ext cx="259233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none</a:t>
            </a:r>
            <a:endParaRPr lang="he-IL" dirty="0"/>
          </a:p>
        </p:txBody>
      </p:sp>
      <p:sp>
        <p:nvSpPr>
          <p:cNvPr id="9" name="TextBox 8">
            <a:extLst>
              <a:ext uri="{FF2B5EF4-FFF2-40B4-BE49-F238E27FC236}">
                <a16:creationId xmlns:a16="http://schemas.microsoft.com/office/drawing/2014/main" id="{EDE6E717-B1F5-6819-B6BF-58D250154178}"/>
              </a:ext>
            </a:extLst>
          </p:cNvPr>
          <p:cNvSpPr txBox="1"/>
          <p:nvPr/>
        </p:nvSpPr>
        <p:spPr>
          <a:xfrm>
            <a:off x="4288255" y="5579388"/>
            <a:ext cx="27744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b="0" u="none" dirty="0"/>
              <a:t>All it does is pick a single channel and make that the grayscale value</a:t>
            </a:r>
            <a:endParaRPr lang="he-IL" b="0" u="none" dirty="0"/>
          </a:p>
        </p:txBody>
      </p:sp>
      <p:cxnSp>
        <p:nvCxnSpPr>
          <p:cNvPr id="10" name="Straight Arrow Connector 9">
            <a:extLst>
              <a:ext uri="{FF2B5EF4-FFF2-40B4-BE49-F238E27FC236}">
                <a16:creationId xmlns:a16="http://schemas.microsoft.com/office/drawing/2014/main" id="{FAF45CA9-D21B-8832-4F36-2D6392C91D11}"/>
              </a:ext>
            </a:extLst>
          </p:cNvPr>
          <p:cNvCxnSpPr>
            <a:cxnSpLocks/>
            <a:endCxn id="9" idx="0"/>
          </p:cNvCxnSpPr>
          <p:nvPr/>
        </p:nvCxnSpPr>
        <p:spPr>
          <a:xfrm flipH="1">
            <a:off x="5675494" y="4182378"/>
            <a:ext cx="17978" cy="139701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611CCD-CE1F-0103-B68D-30D0F1B85E6C}"/>
              </a:ext>
            </a:extLst>
          </p:cNvPr>
          <p:cNvCxnSpPr>
            <a:cxnSpLocks/>
          </p:cNvCxnSpPr>
          <p:nvPr/>
        </p:nvCxnSpPr>
        <p:spPr>
          <a:xfrm flipH="1">
            <a:off x="3398636" y="4153946"/>
            <a:ext cx="1071763" cy="150372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E63FB23-2F39-FAB5-6FDB-AE3E8B8A37CD}"/>
              </a:ext>
            </a:extLst>
          </p:cNvPr>
          <p:cNvSpPr txBox="1"/>
          <p:nvPr/>
        </p:nvSpPr>
        <p:spPr>
          <a:xfrm>
            <a:off x="489798" y="5657671"/>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3" name="Rectangle 12">
            <a:extLst>
              <a:ext uri="{FF2B5EF4-FFF2-40B4-BE49-F238E27FC236}">
                <a16:creationId xmlns:a16="http://schemas.microsoft.com/office/drawing/2014/main" id="{C99389D4-BFFC-3423-BAFA-44C48C96A6B8}"/>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Single color channel   Algorithm</a:t>
            </a:r>
            <a:endParaRPr lang="he-IL" sz="2000" b="1" dirty="0"/>
          </a:p>
        </p:txBody>
      </p:sp>
      <p:sp>
        <p:nvSpPr>
          <p:cNvPr id="14" name="TextBox 13">
            <a:extLst>
              <a:ext uri="{FF2B5EF4-FFF2-40B4-BE49-F238E27FC236}">
                <a16:creationId xmlns:a16="http://schemas.microsoft.com/office/drawing/2014/main" id="{D6992239-FE16-F41C-CE05-FE00AF5391C8}"/>
              </a:ext>
            </a:extLst>
          </p:cNvPr>
          <p:cNvSpPr txBox="1"/>
          <p:nvPr/>
        </p:nvSpPr>
        <p:spPr>
          <a:xfrm>
            <a:off x="94218" y="2897257"/>
            <a:ext cx="3228050" cy="230832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FF00"/>
                </a:solidFill>
              </a:rPr>
              <a:t>Benefits of the algorithm:</a:t>
            </a:r>
          </a:p>
          <a:p>
            <a:r>
              <a:rPr lang="en-US" b="0" u="none" dirty="0"/>
              <a:t>The fastest computational method for grayscale reduction - using data from a single-color channel. </a:t>
            </a:r>
          </a:p>
          <a:p>
            <a:r>
              <a:rPr lang="en-US" b="0" u="none" dirty="0"/>
              <a:t>Unlike all the methods mentioned so far, this method requires no calculations. </a:t>
            </a:r>
          </a:p>
        </p:txBody>
      </p:sp>
      <p:cxnSp>
        <p:nvCxnSpPr>
          <p:cNvPr id="15" name="Straight Arrow Connector 14">
            <a:extLst>
              <a:ext uri="{FF2B5EF4-FFF2-40B4-BE49-F238E27FC236}">
                <a16:creationId xmlns:a16="http://schemas.microsoft.com/office/drawing/2014/main" id="{6634AA19-C60E-CB5E-9BAE-187219E97368}"/>
              </a:ext>
            </a:extLst>
          </p:cNvPr>
          <p:cNvCxnSpPr>
            <a:cxnSpLocks/>
          </p:cNvCxnSpPr>
          <p:nvPr/>
        </p:nvCxnSpPr>
        <p:spPr>
          <a:xfrm flipH="1" flipV="1">
            <a:off x="3295878" y="3722938"/>
            <a:ext cx="1152186"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F3955F3-FECE-5D30-FF9E-D6FEC68F8BAF}"/>
              </a:ext>
            </a:extLst>
          </p:cNvPr>
          <p:cNvSpPr txBox="1"/>
          <p:nvPr/>
        </p:nvSpPr>
        <p:spPr>
          <a:xfrm>
            <a:off x="7984927" y="499556"/>
            <a:ext cx="4205591"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u="sng" dirty="0"/>
              <a:t>The source to the fourth algorithm is: </a:t>
            </a:r>
            <a:r>
              <a:rPr lang="en-US" b="1" dirty="0"/>
              <a:t>https://tannerhelland.com/2011/10/01/grayscale-image-algorithm-vb6.html</a:t>
            </a:r>
            <a:endParaRPr lang="he-IL" b="1" dirty="0"/>
          </a:p>
        </p:txBody>
      </p:sp>
      <p:cxnSp>
        <p:nvCxnSpPr>
          <p:cNvPr id="18" name="Straight Arrow Connector 17">
            <a:extLst>
              <a:ext uri="{FF2B5EF4-FFF2-40B4-BE49-F238E27FC236}">
                <a16:creationId xmlns:a16="http://schemas.microsoft.com/office/drawing/2014/main" id="{CF550881-FA1F-4517-C007-4B9B156F8091}"/>
              </a:ext>
            </a:extLst>
          </p:cNvPr>
          <p:cNvCxnSpPr>
            <a:cxnSpLocks/>
          </p:cNvCxnSpPr>
          <p:nvPr/>
        </p:nvCxnSpPr>
        <p:spPr>
          <a:xfrm flipV="1">
            <a:off x="7025532" y="1422886"/>
            <a:ext cx="959395" cy="189206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D6639CB-AA00-D59F-5BC3-4BBDCD3DF471}"/>
              </a:ext>
            </a:extLst>
          </p:cNvPr>
          <p:cNvSpPr txBox="1"/>
          <p:nvPr/>
        </p:nvSpPr>
        <p:spPr>
          <a:xfrm>
            <a:off x="7984931" y="2036840"/>
            <a:ext cx="4205591" cy="480131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“Believe it or not, this weak algorithm is the one most digital cameras use for taking “grayscale” photos.  CCDs in digital cameras are comprised of a grid of red, green, and blue sensors, and rather than perform the necessary math to convert RGB values to gray ones, they simply grab a single channel (green, for the reasons mentioned in Method #2 - human eye correction) and call that the grayscale one.  For this reason, most photographers recommend against using your camera’s built-in grayscale option.  Instead, shoot everything in color and then perform the grayscale conversion later, using whatever method leads to the best result.” [7]</a:t>
            </a:r>
            <a:endParaRPr lang="he-IL" dirty="0"/>
          </a:p>
        </p:txBody>
      </p:sp>
      <p:cxnSp>
        <p:nvCxnSpPr>
          <p:cNvPr id="40" name="Straight Arrow Connector 39">
            <a:extLst>
              <a:ext uri="{FF2B5EF4-FFF2-40B4-BE49-F238E27FC236}">
                <a16:creationId xmlns:a16="http://schemas.microsoft.com/office/drawing/2014/main" id="{3DEE1132-5355-262E-0C40-A04C3B93D348}"/>
              </a:ext>
            </a:extLst>
          </p:cNvPr>
          <p:cNvCxnSpPr>
            <a:cxnSpLocks/>
          </p:cNvCxnSpPr>
          <p:nvPr/>
        </p:nvCxnSpPr>
        <p:spPr>
          <a:xfrm flipV="1">
            <a:off x="7062729" y="3722938"/>
            <a:ext cx="922198"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966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30C20E-485F-1CA4-661A-C8F7C5D8EFFF}"/>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11</a:t>
            </a:fld>
            <a:endParaRPr lang="en" sz="1400"/>
          </a:p>
        </p:txBody>
      </p:sp>
      <p:sp>
        <p:nvSpPr>
          <p:cNvPr id="51" name="Google Shape;80;p17">
            <a:extLst>
              <a:ext uri="{FF2B5EF4-FFF2-40B4-BE49-F238E27FC236}">
                <a16:creationId xmlns:a16="http://schemas.microsoft.com/office/drawing/2014/main" id="{5C82F3C9-6995-05BF-880B-5647F207BA62}"/>
              </a:ext>
            </a:extLst>
          </p:cNvPr>
          <p:cNvSpPr txBox="1"/>
          <p:nvPr/>
        </p:nvSpPr>
        <p:spPr>
          <a:xfrm>
            <a:off x="2951795" y="-5570"/>
            <a:ext cx="6165130"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0070C0"/>
                </a:solidFill>
              </a:rPr>
              <a:t>P1.2 Detailed block chart of the algorithm –</a:t>
            </a:r>
            <a:r>
              <a:rPr lang="en-US" dirty="0"/>
              <a:t> </a:t>
            </a:r>
            <a:r>
              <a:rPr lang="en-US" dirty="0">
                <a:solidFill>
                  <a:srgbClr val="FF0000"/>
                </a:solidFill>
              </a:rPr>
              <a:t>part 1</a:t>
            </a:r>
          </a:p>
        </p:txBody>
      </p:sp>
      <p:pic>
        <p:nvPicPr>
          <p:cNvPr id="3" name="Picture 2" descr="A diagram of a diagram&#10;&#10;Description automatically generated with medium confidence">
            <a:extLst>
              <a:ext uri="{FF2B5EF4-FFF2-40B4-BE49-F238E27FC236}">
                <a16:creationId xmlns:a16="http://schemas.microsoft.com/office/drawing/2014/main" id="{B25FEEA1-81B7-1D7C-D66D-9503987D8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518" y="471630"/>
            <a:ext cx="7982963" cy="6386370"/>
          </a:xfrm>
          <a:prstGeom prst="rect">
            <a:avLst/>
          </a:prstGeom>
          <a:ln>
            <a:solidFill>
              <a:schemeClr val="tx1"/>
            </a:solidFill>
          </a:ln>
        </p:spPr>
      </p:pic>
    </p:spTree>
    <p:extLst>
      <p:ext uri="{BB962C8B-B14F-4D97-AF65-F5344CB8AC3E}">
        <p14:creationId xmlns:p14="http://schemas.microsoft.com/office/powerpoint/2010/main" val="230051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FC394-6C1D-8CD1-3D6F-0CEED464D898}"/>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12</a:t>
            </a:fld>
            <a:endParaRPr lang="en" sz="1400"/>
          </a:p>
        </p:txBody>
      </p:sp>
      <p:sp>
        <p:nvSpPr>
          <p:cNvPr id="26" name="Google Shape;80;p17">
            <a:extLst>
              <a:ext uri="{FF2B5EF4-FFF2-40B4-BE49-F238E27FC236}">
                <a16:creationId xmlns:a16="http://schemas.microsoft.com/office/drawing/2014/main" id="{21D09685-E876-80C0-CFFC-DD9A496A8ACF}"/>
              </a:ext>
            </a:extLst>
          </p:cNvPr>
          <p:cNvSpPr txBox="1"/>
          <p:nvPr/>
        </p:nvSpPr>
        <p:spPr>
          <a:xfrm>
            <a:off x="2951795" y="-5570"/>
            <a:ext cx="6165130"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0070C0"/>
                </a:solidFill>
              </a:rPr>
              <a:t>P1.2 Detailed block chart of the algorithm –</a:t>
            </a:r>
            <a:r>
              <a:rPr lang="en-US" dirty="0"/>
              <a:t> </a:t>
            </a:r>
            <a:r>
              <a:rPr lang="en-US" dirty="0">
                <a:solidFill>
                  <a:srgbClr val="FF0000"/>
                </a:solidFill>
              </a:rPr>
              <a:t>part 2</a:t>
            </a:r>
          </a:p>
        </p:txBody>
      </p:sp>
      <p:pic>
        <p:nvPicPr>
          <p:cNvPr id="30" name="Picture 29" descr="A diagram of a number of rows of text&#10;&#10;Description automatically generated">
            <a:extLst>
              <a:ext uri="{FF2B5EF4-FFF2-40B4-BE49-F238E27FC236}">
                <a16:creationId xmlns:a16="http://schemas.microsoft.com/office/drawing/2014/main" id="{535B9799-4B90-0FE5-7BB9-FAE71C4989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432" y="581891"/>
            <a:ext cx="7845136" cy="6276109"/>
          </a:xfrm>
          <a:prstGeom prst="rect">
            <a:avLst/>
          </a:prstGeom>
          <a:ln>
            <a:solidFill>
              <a:schemeClr val="tx1"/>
            </a:solidFill>
          </a:ln>
        </p:spPr>
      </p:pic>
    </p:spTree>
    <p:extLst>
      <p:ext uri="{BB962C8B-B14F-4D97-AF65-F5344CB8AC3E}">
        <p14:creationId xmlns:p14="http://schemas.microsoft.com/office/powerpoint/2010/main" val="3141803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CE8386-14FD-BF51-3E37-D30BCDBA6732}"/>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13</a:t>
            </a:fld>
            <a:endParaRPr lang="en" sz="1400"/>
          </a:p>
        </p:txBody>
      </p:sp>
      <p:sp>
        <p:nvSpPr>
          <p:cNvPr id="26" name="Google Shape;80;p17">
            <a:extLst>
              <a:ext uri="{FF2B5EF4-FFF2-40B4-BE49-F238E27FC236}">
                <a16:creationId xmlns:a16="http://schemas.microsoft.com/office/drawing/2014/main" id="{6BBBD57C-E78A-8BE3-35CB-7A6C55E9E15C}"/>
              </a:ext>
            </a:extLst>
          </p:cNvPr>
          <p:cNvSpPr txBox="1"/>
          <p:nvPr/>
        </p:nvSpPr>
        <p:spPr>
          <a:xfrm>
            <a:off x="2951795" y="-5570"/>
            <a:ext cx="6165130"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0070C0"/>
                </a:solidFill>
              </a:rPr>
              <a:t>P1.2 Detailed block chart of the algorithm –</a:t>
            </a:r>
            <a:r>
              <a:rPr lang="en-US" dirty="0"/>
              <a:t> </a:t>
            </a:r>
            <a:r>
              <a:rPr lang="en-US" dirty="0">
                <a:solidFill>
                  <a:srgbClr val="FF0000"/>
                </a:solidFill>
              </a:rPr>
              <a:t>part 3</a:t>
            </a:r>
          </a:p>
        </p:txBody>
      </p:sp>
      <p:pic>
        <p:nvPicPr>
          <p:cNvPr id="3" name="Picture 2" descr="A diagram of a number of rows of text&#10;&#10;Description automatically generated with medium confidence">
            <a:extLst>
              <a:ext uri="{FF2B5EF4-FFF2-40B4-BE49-F238E27FC236}">
                <a16:creationId xmlns:a16="http://schemas.microsoft.com/office/drawing/2014/main" id="{B6058B41-D691-0930-2329-EF2A8AF8CE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894" y="585030"/>
            <a:ext cx="8210211" cy="6272970"/>
          </a:xfrm>
          <a:prstGeom prst="rect">
            <a:avLst/>
          </a:prstGeom>
          <a:ln>
            <a:solidFill>
              <a:schemeClr val="tx1"/>
            </a:solidFill>
          </a:ln>
        </p:spPr>
      </p:pic>
    </p:spTree>
    <p:extLst>
      <p:ext uri="{BB962C8B-B14F-4D97-AF65-F5344CB8AC3E}">
        <p14:creationId xmlns:p14="http://schemas.microsoft.com/office/powerpoint/2010/main" val="664295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70A2EF-2AA0-316A-AD1A-E4ADD21C918A}"/>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14</a:t>
            </a:fld>
            <a:endParaRPr lang="en" sz="1400" dirty="0"/>
          </a:p>
        </p:txBody>
      </p:sp>
      <p:pic>
        <p:nvPicPr>
          <p:cNvPr id="3" name="Picture 2" descr="A diagram of a flowchart&#10;&#10;Description automatically generated">
            <a:extLst>
              <a:ext uri="{FF2B5EF4-FFF2-40B4-BE49-F238E27FC236}">
                <a16:creationId xmlns:a16="http://schemas.microsoft.com/office/drawing/2014/main" id="{EA427FEE-8C45-212D-2361-D471F584F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566" y="714981"/>
            <a:ext cx="10858867" cy="5995237"/>
          </a:xfrm>
          <a:prstGeom prst="rect">
            <a:avLst/>
          </a:prstGeom>
          <a:ln>
            <a:solidFill>
              <a:schemeClr val="tx1"/>
            </a:solidFill>
          </a:ln>
        </p:spPr>
      </p:pic>
      <p:sp>
        <p:nvSpPr>
          <p:cNvPr id="5" name="Google Shape;80;p17">
            <a:extLst>
              <a:ext uri="{FF2B5EF4-FFF2-40B4-BE49-F238E27FC236}">
                <a16:creationId xmlns:a16="http://schemas.microsoft.com/office/drawing/2014/main" id="{58B1AA65-1F6C-D9FA-007C-3452FE302700}"/>
              </a:ext>
            </a:extLst>
          </p:cNvPr>
          <p:cNvSpPr txBox="1"/>
          <p:nvPr/>
        </p:nvSpPr>
        <p:spPr>
          <a:xfrm>
            <a:off x="2942559" y="0"/>
            <a:ext cx="6165130"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0070C0"/>
                </a:solidFill>
              </a:rPr>
              <a:t>P1.2 Detailed block chart of the algorithm –</a:t>
            </a:r>
            <a:r>
              <a:rPr lang="en-US" dirty="0"/>
              <a:t> </a:t>
            </a:r>
            <a:r>
              <a:rPr lang="en-US" dirty="0">
                <a:solidFill>
                  <a:srgbClr val="FF0000"/>
                </a:solidFill>
              </a:rPr>
              <a:t>part 4</a:t>
            </a:r>
          </a:p>
        </p:txBody>
      </p:sp>
    </p:spTree>
    <p:extLst>
      <p:ext uri="{BB962C8B-B14F-4D97-AF65-F5344CB8AC3E}">
        <p14:creationId xmlns:p14="http://schemas.microsoft.com/office/powerpoint/2010/main" val="696735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A3B415-CAB8-7CD5-307A-6D02746B4902}"/>
              </a:ext>
            </a:extLst>
          </p:cNvPr>
          <p:cNvSpPr>
            <a:spLocks noGrp="1"/>
          </p:cNvSpPr>
          <p:nvPr>
            <p:ph type="sldNum" idx="12"/>
          </p:nvPr>
        </p:nvSpPr>
        <p:spPr>
          <a:xfrm>
            <a:off x="11677005" y="6333200"/>
            <a:ext cx="508763" cy="524800"/>
          </a:xfrm>
        </p:spPr>
        <p:txBody>
          <a:bodyPr/>
          <a:lstStyle/>
          <a:p>
            <a:pPr algn="r"/>
            <a:fld id="{00000000-1234-1234-1234-123412341234}" type="slidenum">
              <a:rPr lang="en" sz="1400" smtClean="0"/>
              <a:pPr algn="r"/>
              <a:t>15</a:t>
            </a:fld>
            <a:endParaRPr lang="en" dirty="0"/>
          </a:p>
        </p:txBody>
      </p:sp>
      <p:sp>
        <p:nvSpPr>
          <p:cNvPr id="8" name="Google Shape;80;p17">
            <a:extLst>
              <a:ext uri="{FF2B5EF4-FFF2-40B4-BE49-F238E27FC236}">
                <a16:creationId xmlns:a16="http://schemas.microsoft.com/office/drawing/2014/main" id="{F165B272-FBC9-0943-CEA4-52D584C0E2E3}"/>
              </a:ext>
            </a:extLst>
          </p:cNvPr>
          <p:cNvSpPr txBox="1"/>
          <p:nvPr/>
        </p:nvSpPr>
        <p:spPr>
          <a:xfrm>
            <a:off x="1315216"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 </a:t>
            </a:r>
            <a:r>
              <a:rPr lang="en" dirty="0">
                <a:solidFill>
                  <a:srgbClr val="FF0000"/>
                </a:solidFill>
              </a:rPr>
              <a:t>part 1</a:t>
            </a:r>
            <a:endParaRPr dirty="0">
              <a:solidFill>
                <a:srgbClr val="FF0000"/>
              </a:solidFill>
            </a:endParaRPr>
          </a:p>
        </p:txBody>
      </p:sp>
      <p:pic>
        <p:nvPicPr>
          <p:cNvPr id="3" name="Picture 2">
            <a:extLst>
              <a:ext uri="{FF2B5EF4-FFF2-40B4-BE49-F238E27FC236}">
                <a16:creationId xmlns:a16="http://schemas.microsoft.com/office/drawing/2014/main" id="{36670F47-C8BA-F152-943F-C98357FF75CD}"/>
              </a:ext>
            </a:extLst>
          </p:cNvPr>
          <p:cNvPicPr>
            <a:picLocks noChangeAspect="1"/>
          </p:cNvPicPr>
          <p:nvPr/>
        </p:nvPicPr>
        <p:blipFill>
          <a:blip r:embed="rId2"/>
          <a:stretch>
            <a:fillRect/>
          </a:stretch>
        </p:blipFill>
        <p:spPr>
          <a:xfrm>
            <a:off x="0" y="518523"/>
            <a:ext cx="8496300" cy="3238500"/>
          </a:xfrm>
          <a:prstGeom prst="rect">
            <a:avLst/>
          </a:prstGeom>
        </p:spPr>
      </p:pic>
      <p:sp>
        <p:nvSpPr>
          <p:cNvPr id="14" name="TextBox 13">
            <a:extLst>
              <a:ext uri="{FF2B5EF4-FFF2-40B4-BE49-F238E27FC236}">
                <a16:creationId xmlns:a16="http://schemas.microsoft.com/office/drawing/2014/main" id="{D49A514D-34F1-1A05-4BC2-BBDFA7F42AB1}"/>
              </a:ext>
            </a:extLst>
          </p:cNvPr>
          <p:cNvSpPr txBox="1"/>
          <p:nvPr/>
        </p:nvSpPr>
        <p:spPr>
          <a:xfrm>
            <a:off x="7536873" y="751477"/>
            <a:ext cx="465512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 sets a pointer </a:t>
            </a:r>
            <a:r>
              <a:rPr lang="en-US" b="1" dirty="0"/>
              <a:t>pixel</a:t>
            </a:r>
            <a:r>
              <a:rPr lang="en-US" dirty="0"/>
              <a:t> to point to the beginning of the image data.</a:t>
            </a:r>
            <a:endParaRPr lang="he-IL" dirty="0"/>
          </a:p>
        </p:txBody>
      </p:sp>
      <p:sp>
        <p:nvSpPr>
          <p:cNvPr id="18" name="Arrow: Right 17">
            <a:extLst>
              <a:ext uri="{FF2B5EF4-FFF2-40B4-BE49-F238E27FC236}">
                <a16:creationId xmlns:a16="http://schemas.microsoft.com/office/drawing/2014/main" id="{50C231FD-C97D-EF87-2D5E-C730B1817A06}"/>
              </a:ext>
            </a:extLst>
          </p:cNvPr>
          <p:cNvSpPr/>
          <p:nvPr/>
        </p:nvSpPr>
        <p:spPr>
          <a:xfrm>
            <a:off x="4655128" y="858806"/>
            <a:ext cx="2752436" cy="26537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0" name="TextBox 19">
            <a:extLst>
              <a:ext uri="{FF2B5EF4-FFF2-40B4-BE49-F238E27FC236}">
                <a16:creationId xmlns:a16="http://schemas.microsoft.com/office/drawing/2014/main" id="{CC0A7BD4-346E-B102-C692-25328B0E6B5D}"/>
              </a:ext>
            </a:extLst>
          </p:cNvPr>
          <p:cNvSpPr txBox="1"/>
          <p:nvPr/>
        </p:nvSpPr>
        <p:spPr>
          <a:xfrm>
            <a:off x="7610765" y="1439131"/>
            <a:ext cx="4561674"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a:t>
            </a:r>
            <a:r>
              <a:rPr lang="en-US" b="1" dirty="0"/>
              <a:t>Red</a:t>
            </a:r>
            <a:r>
              <a:rPr lang="en-US" dirty="0"/>
              <a:t>, </a:t>
            </a:r>
            <a:r>
              <a:rPr lang="en-US" b="1" dirty="0"/>
              <a:t>Green</a:t>
            </a:r>
            <a:r>
              <a:rPr lang="en-US" dirty="0"/>
              <a:t>, and </a:t>
            </a:r>
            <a:r>
              <a:rPr lang="en-US" b="1" dirty="0"/>
              <a:t>Blue</a:t>
            </a:r>
            <a:r>
              <a:rPr lang="en-US" dirty="0"/>
              <a:t> are variables that store the color values of the current pixel – they are accessed using pointer arithmetic:</a:t>
            </a:r>
          </a:p>
          <a:p>
            <a:r>
              <a:rPr lang="en-US" dirty="0"/>
              <a:t>Here, R, G, and B are defined as constants representing the offsets for red, green, and blue channels within a pixel.</a:t>
            </a:r>
            <a:endParaRPr lang="he-IL" dirty="0"/>
          </a:p>
        </p:txBody>
      </p:sp>
      <p:sp>
        <p:nvSpPr>
          <p:cNvPr id="21" name="Arrow: Right 20">
            <a:extLst>
              <a:ext uri="{FF2B5EF4-FFF2-40B4-BE49-F238E27FC236}">
                <a16:creationId xmlns:a16="http://schemas.microsoft.com/office/drawing/2014/main" id="{9E97DAA3-BCE3-0C23-97E4-97BBB37BD868}"/>
              </a:ext>
            </a:extLst>
          </p:cNvPr>
          <p:cNvSpPr/>
          <p:nvPr/>
        </p:nvSpPr>
        <p:spPr>
          <a:xfrm>
            <a:off x="4806215" y="2005088"/>
            <a:ext cx="2752436" cy="26537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22" name="Right Brace 21">
            <a:extLst>
              <a:ext uri="{FF2B5EF4-FFF2-40B4-BE49-F238E27FC236}">
                <a16:creationId xmlns:a16="http://schemas.microsoft.com/office/drawing/2014/main" id="{48820353-EE46-981F-2AB3-5709C0F3D884}"/>
              </a:ext>
            </a:extLst>
          </p:cNvPr>
          <p:cNvSpPr/>
          <p:nvPr/>
        </p:nvSpPr>
        <p:spPr>
          <a:xfrm>
            <a:off x="4301931" y="1854429"/>
            <a:ext cx="353197" cy="600364"/>
          </a:xfrm>
          <a:prstGeom prst="rightBrace">
            <a:avLst/>
          </a:prstGeom>
          <a:ln w="3810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solidFill>
                <a:schemeClr val="lt1"/>
              </a:solidFill>
            </a:endParaRPr>
          </a:p>
        </p:txBody>
      </p:sp>
      <p:sp>
        <p:nvSpPr>
          <p:cNvPr id="24" name="TextBox 23">
            <a:extLst>
              <a:ext uri="{FF2B5EF4-FFF2-40B4-BE49-F238E27FC236}">
                <a16:creationId xmlns:a16="http://schemas.microsoft.com/office/drawing/2014/main" id="{BA4276AF-B524-0D88-7D45-4D4ABE32CBB4}"/>
              </a:ext>
            </a:extLst>
          </p:cNvPr>
          <p:cNvSpPr txBox="1"/>
          <p:nvPr/>
        </p:nvSpPr>
        <p:spPr>
          <a:xfrm>
            <a:off x="6493550" y="3787253"/>
            <a:ext cx="5257799"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calculated average is assigned to all three color channels of the pixel</a:t>
            </a:r>
            <a:endParaRPr lang="he-IL" dirty="0"/>
          </a:p>
        </p:txBody>
      </p:sp>
      <p:sp>
        <p:nvSpPr>
          <p:cNvPr id="25" name="Right Brace 24">
            <a:extLst>
              <a:ext uri="{FF2B5EF4-FFF2-40B4-BE49-F238E27FC236}">
                <a16:creationId xmlns:a16="http://schemas.microsoft.com/office/drawing/2014/main" id="{1FEE35A3-B639-A031-534D-203A301F7B41}"/>
              </a:ext>
            </a:extLst>
          </p:cNvPr>
          <p:cNvSpPr/>
          <p:nvPr/>
        </p:nvSpPr>
        <p:spPr>
          <a:xfrm>
            <a:off x="6131607" y="2707107"/>
            <a:ext cx="323473" cy="265370"/>
          </a:xfrm>
          <a:prstGeom prst="rightBrace">
            <a:avLst/>
          </a:prstGeom>
          <a:ln/>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solidFill>
                <a:schemeClr val="lt1"/>
              </a:solidFill>
            </a:endParaRPr>
          </a:p>
        </p:txBody>
      </p:sp>
      <p:sp>
        <p:nvSpPr>
          <p:cNvPr id="26" name="Arrow: Bent 25">
            <a:extLst>
              <a:ext uri="{FF2B5EF4-FFF2-40B4-BE49-F238E27FC236}">
                <a16:creationId xmlns:a16="http://schemas.microsoft.com/office/drawing/2014/main" id="{60C7C997-5D0E-29BD-7E6B-B4101B0BF382}"/>
              </a:ext>
            </a:extLst>
          </p:cNvPr>
          <p:cNvSpPr/>
          <p:nvPr/>
        </p:nvSpPr>
        <p:spPr>
          <a:xfrm rot="5400000">
            <a:off x="6192720" y="3098885"/>
            <a:ext cx="976787" cy="399953"/>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32" name="Rectangle 31">
            <a:extLst>
              <a:ext uri="{FF2B5EF4-FFF2-40B4-BE49-F238E27FC236}">
                <a16:creationId xmlns:a16="http://schemas.microsoft.com/office/drawing/2014/main" id="{863AA9CF-41D9-706F-4053-726BE4B42EBB}"/>
              </a:ext>
            </a:extLst>
          </p:cNvPr>
          <p:cNvSpPr/>
          <p:nvPr/>
        </p:nvSpPr>
        <p:spPr>
          <a:xfrm>
            <a:off x="4705552" y="2980121"/>
            <a:ext cx="833464" cy="171249"/>
          </a:xfrm>
          <a:prstGeom prst="rect">
            <a:avLst/>
          </a:prstGeom>
          <a:ln>
            <a:noFill/>
          </a:ln>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28" name="TextBox 27">
            <a:extLst>
              <a:ext uri="{FF2B5EF4-FFF2-40B4-BE49-F238E27FC236}">
                <a16:creationId xmlns:a16="http://schemas.microsoft.com/office/drawing/2014/main" id="{6C274F48-0080-C000-1881-FA145637699A}"/>
              </a:ext>
            </a:extLst>
          </p:cNvPr>
          <p:cNvSpPr txBox="1"/>
          <p:nvPr/>
        </p:nvSpPr>
        <p:spPr>
          <a:xfrm>
            <a:off x="5906883" y="4432013"/>
            <a:ext cx="5257799"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pointer is incremented to point to the next pixel.</a:t>
            </a:r>
            <a:endParaRPr lang="he-IL" dirty="0"/>
          </a:p>
        </p:txBody>
      </p:sp>
      <p:sp>
        <p:nvSpPr>
          <p:cNvPr id="29" name="Right Brace 28">
            <a:extLst>
              <a:ext uri="{FF2B5EF4-FFF2-40B4-BE49-F238E27FC236}">
                <a16:creationId xmlns:a16="http://schemas.microsoft.com/office/drawing/2014/main" id="{C8DA267F-8CA2-7022-458B-A00E375BEB27}"/>
              </a:ext>
            </a:extLst>
          </p:cNvPr>
          <p:cNvSpPr/>
          <p:nvPr/>
        </p:nvSpPr>
        <p:spPr>
          <a:xfrm>
            <a:off x="4277110" y="2928433"/>
            <a:ext cx="323473" cy="265370"/>
          </a:xfrm>
          <a:prstGeom prst="rightBrace">
            <a:avLst/>
          </a:prstGeom>
          <a:ln/>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solidFill>
                <a:schemeClr val="lt1"/>
              </a:solidFill>
            </a:endParaRPr>
          </a:p>
        </p:txBody>
      </p:sp>
      <p:sp>
        <p:nvSpPr>
          <p:cNvPr id="30" name="Arrow: Bent 29">
            <a:extLst>
              <a:ext uri="{FF2B5EF4-FFF2-40B4-BE49-F238E27FC236}">
                <a16:creationId xmlns:a16="http://schemas.microsoft.com/office/drawing/2014/main" id="{2D7D68B9-57A9-2CA6-CF45-FC16431BB7F0}"/>
              </a:ext>
            </a:extLst>
          </p:cNvPr>
          <p:cNvSpPr/>
          <p:nvPr/>
        </p:nvSpPr>
        <p:spPr>
          <a:xfrm rot="5400000">
            <a:off x="5125519" y="3365912"/>
            <a:ext cx="1451893" cy="680314"/>
          </a:xfrm>
          <a:prstGeom prst="bentArrow">
            <a:avLst/>
          </a:prstGeom>
          <a:ln>
            <a:noFill/>
          </a:ln>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4" name="TextBox 33">
            <a:extLst>
              <a:ext uri="{FF2B5EF4-FFF2-40B4-BE49-F238E27FC236}">
                <a16:creationId xmlns:a16="http://schemas.microsoft.com/office/drawing/2014/main" id="{89694E11-ACF4-DE84-1A20-599982EFB344}"/>
              </a:ext>
            </a:extLst>
          </p:cNvPr>
          <p:cNvSpPr txBox="1"/>
          <p:nvPr/>
        </p:nvSpPr>
        <p:spPr>
          <a:xfrm>
            <a:off x="7017328" y="3223687"/>
            <a:ext cx="517467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average of the three color values is calculated</a:t>
            </a:r>
            <a:endParaRPr lang="he-IL" dirty="0"/>
          </a:p>
        </p:txBody>
      </p:sp>
      <p:sp>
        <p:nvSpPr>
          <p:cNvPr id="35" name="Right Brace 34">
            <a:extLst>
              <a:ext uri="{FF2B5EF4-FFF2-40B4-BE49-F238E27FC236}">
                <a16:creationId xmlns:a16="http://schemas.microsoft.com/office/drawing/2014/main" id="{D6F01BCD-F842-F889-DD03-E51BAC747B14}"/>
              </a:ext>
            </a:extLst>
          </p:cNvPr>
          <p:cNvSpPr/>
          <p:nvPr/>
        </p:nvSpPr>
        <p:spPr>
          <a:xfrm>
            <a:off x="5061330" y="2531299"/>
            <a:ext cx="323473" cy="171249"/>
          </a:xfrm>
          <a:prstGeom prst="rightBrace">
            <a:avLst/>
          </a:prstGeom>
          <a:ln/>
        </p:spPr>
        <p:style>
          <a:lnRef idx="3">
            <a:schemeClr val="accent1"/>
          </a:lnRef>
          <a:fillRef idx="0">
            <a:schemeClr val="accent1"/>
          </a:fillRef>
          <a:effectRef idx="2">
            <a:schemeClr val="accent1"/>
          </a:effectRef>
          <a:fontRef idx="minor">
            <a:schemeClr val="tx1"/>
          </a:fontRef>
        </p:style>
        <p:txBody>
          <a:bodyPr rtlCol="1" anchor="ctr"/>
          <a:lstStyle/>
          <a:p>
            <a:pPr algn="ctr"/>
            <a:endParaRPr lang="he-IL">
              <a:solidFill>
                <a:schemeClr val="lt1"/>
              </a:solidFill>
            </a:endParaRPr>
          </a:p>
        </p:txBody>
      </p:sp>
      <p:sp>
        <p:nvSpPr>
          <p:cNvPr id="36" name="Arrow: Bent 35">
            <a:extLst>
              <a:ext uri="{FF2B5EF4-FFF2-40B4-BE49-F238E27FC236}">
                <a16:creationId xmlns:a16="http://schemas.microsoft.com/office/drawing/2014/main" id="{A00BDDFB-3579-516A-79EB-7E6169B6487A}"/>
              </a:ext>
            </a:extLst>
          </p:cNvPr>
          <p:cNvSpPr/>
          <p:nvPr/>
        </p:nvSpPr>
        <p:spPr>
          <a:xfrm rot="5400000">
            <a:off x="6145320" y="1863426"/>
            <a:ext cx="596651" cy="1886439"/>
          </a:xfrm>
          <a:prstGeom prst="ben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solidFill>
                <a:schemeClr val="tx1"/>
              </a:solidFill>
            </a:endParaRPr>
          </a:p>
        </p:txBody>
      </p:sp>
      <p:sp>
        <p:nvSpPr>
          <p:cNvPr id="37" name="TextBox 8">
            <a:extLst>
              <a:ext uri="{FF2B5EF4-FFF2-40B4-BE49-F238E27FC236}">
                <a16:creationId xmlns:a16="http://schemas.microsoft.com/office/drawing/2014/main" id="{42F14D1E-5A6D-A21D-2D32-CF45265E616A}"/>
              </a:ext>
            </a:extLst>
          </p:cNvPr>
          <p:cNvSpPr txBox="1"/>
          <p:nvPr/>
        </p:nvSpPr>
        <p:spPr>
          <a:xfrm>
            <a:off x="2275451" y="5041263"/>
            <a:ext cx="528320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he-I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a:solidFill>
                  <a:srgbClr val="FFFF00"/>
                </a:solidFill>
              </a:rPr>
              <a:t>The average method converts a color image to grayscale by computing the average of the Red, Green, and Blue components for each pixel. This method is straightforward and considers all three-color channels equally.</a:t>
            </a:r>
            <a:endParaRPr lang="he-IL" b="1" dirty="0">
              <a:solidFill>
                <a:srgbClr val="FFFF00"/>
              </a:solidFill>
            </a:endParaRPr>
          </a:p>
        </p:txBody>
      </p:sp>
    </p:spTree>
    <p:extLst>
      <p:ext uri="{BB962C8B-B14F-4D97-AF65-F5344CB8AC3E}">
        <p14:creationId xmlns:p14="http://schemas.microsoft.com/office/powerpoint/2010/main" val="1924263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5895C-2B61-BADA-99A6-C09987054763}"/>
              </a:ext>
            </a:extLst>
          </p:cNvPr>
          <p:cNvPicPr>
            <a:picLocks noChangeAspect="1"/>
          </p:cNvPicPr>
          <p:nvPr/>
        </p:nvPicPr>
        <p:blipFill>
          <a:blip r:embed="rId2"/>
          <a:stretch>
            <a:fillRect/>
          </a:stretch>
        </p:blipFill>
        <p:spPr>
          <a:xfrm>
            <a:off x="35406" y="552807"/>
            <a:ext cx="8943975" cy="3190875"/>
          </a:xfrm>
          <a:prstGeom prst="rect">
            <a:avLst/>
          </a:prstGeom>
        </p:spPr>
      </p:pic>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96989" y="6544350"/>
            <a:ext cx="395011" cy="313650"/>
          </a:xfrm>
        </p:spPr>
        <p:txBody>
          <a:bodyPr/>
          <a:lstStyle/>
          <a:p>
            <a:pPr algn="r"/>
            <a:fld id="{00000000-1234-1234-1234-123412341234}" type="slidenum">
              <a:rPr lang="en" sz="1400" smtClean="0"/>
              <a:pPr algn="r"/>
              <a:t>16</a:t>
            </a:fld>
            <a:endParaRPr lang="en" dirty="0"/>
          </a:p>
        </p:txBody>
      </p:sp>
      <p:sp>
        <p:nvSpPr>
          <p:cNvPr id="8" name="Google Shape;80;p17">
            <a:extLst>
              <a:ext uri="{FF2B5EF4-FFF2-40B4-BE49-F238E27FC236}">
                <a16:creationId xmlns:a16="http://schemas.microsoft.com/office/drawing/2014/main" id="{6FDA16F5-4AF0-D577-697A-5AEECB52A5AB}"/>
              </a:ext>
            </a:extLst>
          </p:cNvPr>
          <p:cNvSpPr txBox="1"/>
          <p:nvPr/>
        </p:nvSpPr>
        <p:spPr>
          <a:xfrm>
            <a:off x="1228387"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a:t>
            </a:r>
            <a:r>
              <a:rPr lang="en" dirty="0"/>
              <a:t> </a:t>
            </a:r>
            <a:r>
              <a:rPr lang="en" dirty="0">
                <a:solidFill>
                  <a:srgbClr val="FF0000"/>
                </a:solidFill>
              </a:rPr>
              <a:t>part 2</a:t>
            </a:r>
            <a:endParaRPr dirty="0">
              <a:solidFill>
                <a:srgbClr val="FF0000"/>
              </a:solidFill>
            </a:endParaRPr>
          </a:p>
        </p:txBody>
      </p:sp>
      <p:sp>
        <p:nvSpPr>
          <p:cNvPr id="9" name="TextBox 8">
            <a:extLst>
              <a:ext uri="{FF2B5EF4-FFF2-40B4-BE49-F238E27FC236}">
                <a16:creationId xmlns:a16="http://schemas.microsoft.com/office/drawing/2014/main" id="{E8886783-7E50-39B5-0D54-7DA0D043D705}"/>
              </a:ext>
            </a:extLst>
          </p:cNvPr>
          <p:cNvSpPr txBox="1"/>
          <p:nvPr/>
        </p:nvSpPr>
        <p:spPr>
          <a:xfrm>
            <a:off x="35406" y="5103674"/>
            <a:ext cx="5672667"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luminosity method converts a color image to grayscale by taking a weighted sum of the Red, Green, and Blue components. </a:t>
            </a:r>
            <a:r>
              <a:rPr lang="en-US" b="1" u="sng" dirty="0">
                <a:solidFill>
                  <a:srgbClr val="FFFF00"/>
                </a:solidFill>
              </a:rPr>
              <a:t>This method accounts for human perception, giving more importance to the Green component as the human eye is more sensitive to green light.</a:t>
            </a:r>
            <a:endParaRPr lang="he-IL" b="1" u="sng" dirty="0">
              <a:solidFill>
                <a:srgbClr val="FFFF00"/>
              </a:solidFill>
            </a:endParaRPr>
          </a:p>
        </p:txBody>
      </p:sp>
      <p:sp>
        <p:nvSpPr>
          <p:cNvPr id="5" name="TextBox 4">
            <a:extLst>
              <a:ext uri="{FF2B5EF4-FFF2-40B4-BE49-F238E27FC236}">
                <a16:creationId xmlns:a16="http://schemas.microsoft.com/office/drawing/2014/main" id="{C6A04896-EBF3-096D-E9DE-02B6426FA29D}"/>
              </a:ext>
            </a:extLst>
          </p:cNvPr>
          <p:cNvSpPr txBox="1"/>
          <p:nvPr/>
        </p:nvSpPr>
        <p:spPr>
          <a:xfrm>
            <a:off x="7601527" y="788734"/>
            <a:ext cx="465512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 sets a pointer </a:t>
            </a:r>
            <a:r>
              <a:rPr lang="en-US" b="1" dirty="0"/>
              <a:t>pixel</a:t>
            </a:r>
            <a:r>
              <a:rPr lang="en-US" dirty="0"/>
              <a:t> to point to the beginning of the image data.</a:t>
            </a:r>
            <a:endParaRPr lang="he-IL" dirty="0"/>
          </a:p>
        </p:txBody>
      </p:sp>
      <p:sp>
        <p:nvSpPr>
          <p:cNvPr id="6" name="Arrow: Right 5">
            <a:extLst>
              <a:ext uri="{FF2B5EF4-FFF2-40B4-BE49-F238E27FC236}">
                <a16:creationId xmlns:a16="http://schemas.microsoft.com/office/drawing/2014/main" id="{E6CD0926-F203-3EA2-1358-A8263C726A4F}"/>
              </a:ext>
            </a:extLst>
          </p:cNvPr>
          <p:cNvSpPr/>
          <p:nvPr/>
        </p:nvSpPr>
        <p:spPr>
          <a:xfrm>
            <a:off x="4719782" y="896063"/>
            <a:ext cx="2752436" cy="26537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6123CAD5-2B6D-BFCE-BFC9-10F2856A50D1}"/>
              </a:ext>
            </a:extLst>
          </p:cNvPr>
          <p:cNvSpPr txBox="1"/>
          <p:nvPr/>
        </p:nvSpPr>
        <p:spPr>
          <a:xfrm>
            <a:off x="7675419" y="1476388"/>
            <a:ext cx="4561674"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a:t>
            </a:r>
            <a:r>
              <a:rPr lang="en-US" b="1" dirty="0"/>
              <a:t>Red</a:t>
            </a:r>
            <a:r>
              <a:rPr lang="en-US" dirty="0"/>
              <a:t>, </a:t>
            </a:r>
            <a:r>
              <a:rPr lang="en-US" b="1" dirty="0"/>
              <a:t>Green</a:t>
            </a:r>
            <a:r>
              <a:rPr lang="en-US" dirty="0"/>
              <a:t>, and </a:t>
            </a:r>
            <a:r>
              <a:rPr lang="en-US" b="1" dirty="0"/>
              <a:t>Blue</a:t>
            </a:r>
            <a:r>
              <a:rPr lang="en-US" dirty="0"/>
              <a:t> are variables that store the color values of the current pixel – they are accessed using pointer arithmetic:</a:t>
            </a:r>
          </a:p>
          <a:p>
            <a:r>
              <a:rPr lang="en-US" dirty="0"/>
              <a:t>Here, R, G, and B are defined as constants representing the offsets for red, green, and blue channels within a pixel.</a:t>
            </a:r>
            <a:endParaRPr lang="he-IL" dirty="0"/>
          </a:p>
        </p:txBody>
      </p:sp>
      <p:sp>
        <p:nvSpPr>
          <p:cNvPr id="18" name="Arrow: Right 17">
            <a:extLst>
              <a:ext uri="{FF2B5EF4-FFF2-40B4-BE49-F238E27FC236}">
                <a16:creationId xmlns:a16="http://schemas.microsoft.com/office/drawing/2014/main" id="{F3742810-2B1E-7674-A524-BB5CA1516DAC}"/>
              </a:ext>
            </a:extLst>
          </p:cNvPr>
          <p:cNvSpPr/>
          <p:nvPr/>
        </p:nvSpPr>
        <p:spPr>
          <a:xfrm>
            <a:off x="4870869" y="2042345"/>
            <a:ext cx="2752436" cy="26537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9" name="Right Brace 18">
            <a:extLst>
              <a:ext uri="{FF2B5EF4-FFF2-40B4-BE49-F238E27FC236}">
                <a16:creationId xmlns:a16="http://schemas.microsoft.com/office/drawing/2014/main" id="{E85569E8-CC6E-02BA-3D3C-2F5891414316}"/>
              </a:ext>
            </a:extLst>
          </p:cNvPr>
          <p:cNvSpPr/>
          <p:nvPr/>
        </p:nvSpPr>
        <p:spPr>
          <a:xfrm>
            <a:off x="4366585" y="1891686"/>
            <a:ext cx="353197" cy="600364"/>
          </a:xfrm>
          <a:prstGeom prst="rightBrace">
            <a:avLst/>
          </a:prstGeom>
          <a:ln w="3810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solidFill>
                <a:schemeClr val="lt1"/>
              </a:solidFill>
            </a:endParaRPr>
          </a:p>
        </p:txBody>
      </p:sp>
      <p:sp>
        <p:nvSpPr>
          <p:cNvPr id="21" name="TextBox 20">
            <a:extLst>
              <a:ext uri="{FF2B5EF4-FFF2-40B4-BE49-F238E27FC236}">
                <a16:creationId xmlns:a16="http://schemas.microsoft.com/office/drawing/2014/main" id="{C89F183C-1499-98B0-6D33-65417877C3D2}"/>
              </a:ext>
            </a:extLst>
          </p:cNvPr>
          <p:cNvSpPr txBox="1"/>
          <p:nvPr/>
        </p:nvSpPr>
        <p:spPr>
          <a:xfrm>
            <a:off x="7074644" y="3625532"/>
            <a:ext cx="4561674"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luminosity is calculated using weighted averages of the RGB values.</a:t>
            </a:r>
            <a:endParaRPr lang="he-IL" dirty="0"/>
          </a:p>
        </p:txBody>
      </p:sp>
      <p:sp>
        <p:nvSpPr>
          <p:cNvPr id="22" name="Right Brace 21">
            <a:extLst>
              <a:ext uri="{FF2B5EF4-FFF2-40B4-BE49-F238E27FC236}">
                <a16:creationId xmlns:a16="http://schemas.microsoft.com/office/drawing/2014/main" id="{6112600A-5763-87AC-F617-81D5BD2801C6}"/>
              </a:ext>
            </a:extLst>
          </p:cNvPr>
          <p:cNvSpPr/>
          <p:nvPr/>
        </p:nvSpPr>
        <p:spPr>
          <a:xfrm>
            <a:off x="6725114" y="2492050"/>
            <a:ext cx="323473" cy="265370"/>
          </a:xfrm>
          <a:prstGeom prst="rightBrace">
            <a:avLst/>
          </a:prstGeom>
          <a:ln/>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solidFill>
                <a:schemeClr val="lt1"/>
              </a:solidFill>
            </a:endParaRPr>
          </a:p>
        </p:txBody>
      </p:sp>
      <p:sp>
        <p:nvSpPr>
          <p:cNvPr id="23" name="Arrow: Bent 22">
            <a:extLst>
              <a:ext uri="{FF2B5EF4-FFF2-40B4-BE49-F238E27FC236}">
                <a16:creationId xmlns:a16="http://schemas.microsoft.com/office/drawing/2014/main" id="{400B9C5C-77A6-A39E-C5AC-5791389B3053}"/>
              </a:ext>
            </a:extLst>
          </p:cNvPr>
          <p:cNvSpPr/>
          <p:nvPr/>
        </p:nvSpPr>
        <p:spPr>
          <a:xfrm rot="5400000">
            <a:off x="6786227" y="2883828"/>
            <a:ext cx="976787" cy="399953"/>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24" name="TextBox 23">
            <a:extLst>
              <a:ext uri="{FF2B5EF4-FFF2-40B4-BE49-F238E27FC236}">
                <a16:creationId xmlns:a16="http://schemas.microsoft.com/office/drawing/2014/main" id="{44D7837F-6AF7-EED5-A658-3263EF1236F3}"/>
              </a:ext>
            </a:extLst>
          </p:cNvPr>
          <p:cNvSpPr txBox="1"/>
          <p:nvPr/>
        </p:nvSpPr>
        <p:spPr>
          <a:xfrm>
            <a:off x="6609082" y="4516654"/>
            <a:ext cx="5257799"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calculated average is assigned to all three color channels of the pixel</a:t>
            </a:r>
            <a:endParaRPr lang="he-IL" dirty="0"/>
          </a:p>
        </p:txBody>
      </p:sp>
      <p:sp>
        <p:nvSpPr>
          <p:cNvPr id="25" name="Right Brace 24">
            <a:extLst>
              <a:ext uri="{FF2B5EF4-FFF2-40B4-BE49-F238E27FC236}">
                <a16:creationId xmlns:a16="http://schemas.microsoft.com/office/drawing/2014/main" id="{2D2CD8D2-B3E6-BD3C-011F-A4BA0368B346}"/>
              </a:ext>
            </a:extLst>
          </p:cNvPr>
          <p:cNvSpPr/>
          <p:nvPr/>
        </p:nvSpPr>
        <p:spPr>
          <a:xfrm>
            <a:off x="6259552" y="2766895"/>
            <a:ext cx="323473" cy="265370"/>
          </a:xfrm>
          <a:prstGeom prst="rightBrace">
            <a:avLst/>
          </a:prstGeom>
          <a:ln/>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solidFill>
                <a:schemeClr val="lt1"/>
              </a:solidFill>
            </a:endParaRPr>
          </a:p>
        </p:txBody>
      </p:sp>
      <p:sp>
        <p:nvSpPr>
          <p:cNvPr id="26" name="Arrow: Bent 25">
            <a:extLst>
              <a:ext uri="{FF2B5EF4-FFF2-40B4-BE49-F238E27FC236}">
                <a16:creationId xmlns:a16="http://schemas.microsoft.com/office/drawing/2014/main" id="{F3147465-DF69-6F37-8C7C-223F84652DD2}"/>
              </a:ext>
            </a:extLst>
          </p:cNvPr>
          <p:cNvSpPr/>
          <p:nvPr/>
        </p:nvSpPr>
        <p:spPr>
          <a:xfrm rot="5400000">
            <a:off x="5970136" y="3477884"/>
            <a:ext cx="1660790" cy="382898"/>
          </a:xfrm>
          <a:prstGeom prst="bentArrow">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solidFill>
                <a:schemeClr val="tx1"/>
              </a:solidFill>
            </a:endParaRPr>
          </a:p>
        </p:txBody>
      </p:sp>
      <p:sp>
        <p:nvSpPr>
          <p:cNvPr id="27" name="TextBox 26">
            <a:extLst>
              <a:ext uri="{FF2B5EF4-FFF2-40B4-BE49-F238E27FC236}">
                <a16:creationId xmlns:a16="http://schemas.microsoft.com/office/drawing/2014/main" id="{97D4FD32-9766-0B03-B7DF-1667B19FBD8E}"/>
              </a:ext>
            </a:extLst>
          </p:cNvPr>
          <p:cNvSpPr txBox="1"/>
          <p:nvPr/>
        </p:nvSpPr>
        <p:spPr>
          <a:xfrm>
            <a:off x="989288" y="4402523"/>
            <a:ext cx="5257799"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pointer is incremented to point to the next pixel.</a:t>
            </a:r>
            <a:endParaRPr lang="he-IL" dirty="0"/>
          </a:p>
        </p:txBody>
      </p:sp>
      <p:sp>
        <p:nvSpPr>
          <p:cNvPr id="28" name="Right Brace 27">
            <a:extLst>
              <a:ext uri="{FF2B5EF4-FFF2-40B4-BE49-F238E27FC236}">
                <a16:creationId xmlns:a16="http://schemas.microsoft.com/office/drawing/2014/main" id="{68A49A20-6F18-C157-B37B-E30B3CDEA337}"/>
              </a:ext>
            </a:extLst>
          </p:cNvPr>
          <p:cNvSpPr/>
          <p:nvPr/>
        </p:nvSpPr>
        <p:spPr>
          <a:xfrm>
            <a:off x="4238230" y="2917847"/>
            <a:ext cx="323473" cy="265370"/>
          </a:xfrm>
          <a:prstGeom prst="rightBrace">
            <a:avLst/>
          </a:prstGeom>
          <a:ln/>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solidFill>
                <a:schemeClr val="lt1"/>
              </a:solidFill>
            </a:endParaRPr>
          </a:p>
        </p:txBody>
      </p:sp>
      <p:sp>
        <p:nvSpPr>
          <p:cNvPr id="29" name="Arrow: Bent 28">
            <a:extLst>
              <a:ext uri="{FF2B5EF4-FFF2-40B4-BE49-F238E27FC236}">
                <a16:creationId xmlns:a16="http://schemas.microsoft.com/office/drawing/2014/main" id="{A8D15FC1-506F-5F79-313A-2956775B74C8}"/>
              </a:ext>
            </a:extLst>
          </p:cNvPr>
          <p:cNvSpPr/>
          <p:nvPr/>
        </p:nvSpPr>
        <p:spPr>
          <a:xfrm rot="5400000">
            <a:off x="4228027" y="3336487"/>
            <a:ext cx="1451893" cy="680314"/>
          </a:xfrm>
          <a:prstGeom prst="bentArrow">
            <a:avLst/>
          </a:prstGeom>
          <a:ln>
            <a:noFill/>
          </a:ln>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770127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31556" y="6342338"/>
            <a:ext cx="446887" cy="524800"/>
          </a:xfrm>
        </p:spPr>
        <p:txBody>
          <a:bodyPr/>
          <a:lstStyle/>
          <a:p>
            <a:pPr algn="r"/>
            <a:fld id="{00000000-1234-1234-1234-123412341234}" type="slidenum">
              <a:rPr lang="en" sz="1400" smtClean="0"/>
              <a:pPr algn="r"/>
              <a:t>17</a:t>
            </a:fld>
            <a:endParaRPr lang="en" sz="1400"/>
          </a:p>
        </p:txBody>
      </p:sp>
      <p:sp>
        <p:nvSpPr>
          <p:cNvPr id="6" name="Google Shape;80;p17">
            <a:extLst>
              <a:ext uri="{FF2B5EF4-FFF2-40B4-BE49-F238E27FC236}">
                <a16:creationId xmlns:a16="http://schemas.microsoft.com/office/drawing/2014/main" id="{EA6037F9-B2A6-A5D7-29DE-159149259D1C}"/>
              </a:ext>
            </a:extLst>
          </p:cNvPr>
          <p:cNvSpPr txBox="1"/>
          <p:nvPr/>
        </p:nvSpPr>
        <p:spPr>
          <a:xfrm>
            <a:off x="1211455"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a:t>
            </a:r>
            <a:r>
              <a:rPr lang="en" dirty="0"/>
              <a:t> </a:t>
            </a:r>
            <a:r>
              <a:rPr lang="en" dirty="0">
                <a:solidFill>
                  <a:srgbClr val="FF0000"/>
                </a:solidFill>
              </a:rPr>
              <a:t>part 3</a:t>
            </a:r>
            <a:endParaRPr dirty="0">
              <a:solidFill>
                <a:srgbClr val="FF0000"/>
              </a:solidFill>
            </a:endParaRPr>
          </a:p>
        </p:txBody>
      </p:sp>
      <p:sp>
        <p:nvSpPr>
          <p:cNvPr id="8" name="TextBox 7">
            <a:extLst>
              <a:ext uri="{FF2B5EF4-FFF2-40B4-BE49-F238E27FC236}">
                <a16:creationId xmlns:a16="http://schemas.microsoft.com/office/drawing/2014/main" id="{29E84ADA-A855-D466-8907-AA402F97BD29}"/>
              </a:ext>
            </a:extLst>
          </p:cNvPr>
          <p:cNvSpPr txBox="1"/>
          <p:nvPr/>
        </p:nvSpPr>
        <p:spPr>
          <a:xfrm>
            <a:off x="0" y="5395951"/>
            <a:ext cx="6392333"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lightness method converts a color image to grayscale by taking the average of the maximum and minimum RGB values of each pixel. This method considers the extremes of the color range, making it sensitive to the lightest and darkest parts of the image.</a:t>
            </a:r>
            <a:endParaRPr lang="he-IL" b="1" dirty="0">
              <a:solidFill>
                <a:srgbClr val="FFFF00"/>
              </a:solidFill>
            </a:endParaRPr>
          </a:p>
        </p:txBody>
      </p:sp>
      <p:pic>
        <p:nvPicPr>
          <p:cNvPr id="5" name="Picture 4">
            <a:extLst>
              <a:ext uri="{FF2B5EF4-FFF2-40B4-BE49-F238E27FC236}">
                <a16:creationId xmlns:a16="http://schemas.microsoft.com/office/drawing/2014/main" id="{68B64511-5F4B-B30B-3248-DC2AFDBB4EE9}"/>
              </a:ext>
            </a:extLst>
          </p:cNvPr>
          <p:cNvPicPr>
            <a:picLocks noChangeAspect="1"/>
          </p:cNvPicPr>
          <p:nvPr/>
        </p:nvPicPr>
        <p:blipFill>
          <a:blip r:embed="rId3"/>
          <a:stretch>
            <a:fillRect/>
          </a:stretch>
        </p:blipFill>
        <p:spPr>
          <a:xfrm>
            <a:off x="0" y="791258"/>
            <a:ext cx="9048750" cy="3276600"/>
          </a:xfrm>
          <a:prstGeom prst="rect">
            <a:avLst/>
          </a:prstGeom>
        </p:spPr>
      </p:pic>
      <p:sp>
        <p:nvSpPr>
          <p:cNvPr id="7" name="TextBox 6">
            <a:extLst>
              <a:ext uri="{FF2B5EF4-FFF2-40B4-BE49-F238E27FC236}">
                <a16:creationId xmlns:a16="http://schemas.microsoft.com/office/drawing/2014/main" id="{F5C005B1-2EE9-683D-9AEF-A960ABC22496}"/>
              </a:ext>
            </a:extLst>
          </p:cNvPr>
          <p:cNvSpPr txBox="1"/>
          <p:nvPr/>
        </p:nvSpPr>
        <p:spPr>
          <a:xfrm>
            <a:off x="7523316" y="1075062"/>
            <a:ext cx="465512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 sets a pointer </a:t>
            </a:r>
            <a:r>
              <a:rPr lang="en-US" b="1" dirty="0"/>
              <a:t>pixel</a:t>
            </a:r>
            <a:r>
              <a:rPr lang="en-US" dirty="0"/>
              <a:t> to point to the beginning of the image data.</a:t>
            </a:r>
            <a:endParaRPr lang="he-IL" dirty="0"/>
          </a:p>
        </p:txBody>
      </p:sp>
      <p:sp>
        <p:nvSpPr>
          <p:cNvPr id="9" name="Arrow: Right 8">
            <a:extLst>
              <a:ext uri="{FF2B5EF4-FFF2-40B4-BE49-F238E27FC236}">
                <a16:creationId xmlns:a16="http://schemas.microsoft.com/office/drawing/2014/main" id="{4D37C64C-D5E9-D287-EB50-C230BE888BBC}"/>
              </a:ext>
            </a:extLst>
          </p:cNvPr>
          <p:cNvSpPr/>
          <p:nvPr/>
        </p:nvSpPr>
        <p:spPr>
          <a:xfrm>
            <a:off x="4641571" y="1182391"/>
            <a:ext cx="2752436" cy="26537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607E8A6A-D13F-204B-C183-475508BE3D2F}"/>
              </a:ext>
            </a:extLst>
          </p:cNvPr>
          <p:cNvSpPr txBox="1"/>
          <p:nvPr/>
        </p:nvSpPr>
        <p:spPr>
          <a:xfrm>
            <a:off x="9048750" y="1762716"/>
            <a:ext cx="3110131" cy="258532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a:t>
            </a:r>
            <a:r>
              <a:rPr lang="en-US" b="1" dirty="0"/>
              <a:t>Red</a:t>
            </a:r>
            <a:r>
              <a:rPr lang="en-US" dirty="0"/>
              <a:t>, </a:t>
            </a:r>
            <a:r>
              <a:rPr lang="en-US" b="1" dirty="0"/>
              <a:t>Green</a:t>
            </a:r>
            <a:r>
              <a:rPr lang="en-US" dirty="0"/>
              <a:t>, and </a:t>
            </a:r>
            <a:r>
              <a:rPr lang="en-US" b="1" dirty="0"/>
              <a:t>Blue</a:t>
            </a:r>
            <a:r>
              <a:rPr lang="en-US" dirty="0"/>
              <a:t> are variables that store the color values of the current pixel – they are accessed using pointer arithmetic:</a:t>
            </a:r>
          </a:p>
          <a:p>
            <a:r>
              <a:rPr lang="en-US" dirty="0"/>
              <a:t>Here, R, G, and B are defined as constants representing the offsets for red, green, and blue channels within a pixel.</a:t>
            </a:r>
            <a:endParaRPr lang="he-IL" dirty="0"/>
          </a:p>
        </p:txBody>
      </p:sp>
      <p:sp>
        <p:nvSpPr>
          <p:cNvPr id="12" name="Arrow: Right 11">
            <a:extLst>
              <a:ext uri="{FF2B5EF4-FFF2-40B4-BE49-F238E27FC236}">
                <a16:creationId xmlns:a16="http://schemas.microsoft.com/office/drawing/2014/main" id="{0F743C33-396D-05D7-FD03-5F72ADF3E8E7}"/>
              </a:ext>
            </a:extLst>
          </p:cNvPr>
          <p:cNvSpPr/>
          <p:nvPr/>
        </p:nvSpPr>
        <p:spPr>
          <a:xfrm>
            <a:off x="4776517" y="2349155"/>
            <a:ext cx="4272233" cy="271919"/>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4" name="Right Brace 13">
            <a:extLst>
              <a:ext uri="{FF2B5EF4-FFF2-40B4-BE49-F238E27FC236}">
                <a16:creationId xmlns:a16="http://schemas.microsoft.com/office/drawing/2014/main" id="{3A0BF1C9-70B9-55FB-96F2-A488C96EDF3A}"/>
              </a:ext>
            </a:extLst>
          </p:cNvPr>
          <p:cNvSpPr/>
          <p:nvPr/>
        </p:nvSpPr>
        <p:spPr>
          <a:xfrm>
            <a:off x="4288374" y="2178014"/>
            <a:ext cx="353197" cy="600364"/>
          </a:xfrm>
          <a:prstGeom prst="rightBrace">
            <a:avLst/>
          </a:prstGeom>
          <a:ln w="3810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solidFill>
                <a:schemeClr val="lt1"/>
              </a:solidFill>
            </a:endParaRPr>
          </a:p>
        </p:txBody>
      </p:sp>
      <p:sp>
        <p:nvSpPr>
          <p:cNvPr id="16" name="TextBox 15">
            <a:extLst>
              <a:ext uri="{FF2B5EF4-FFF2-40B4-BE49-F238E27FC236}">
                <a16:creationId xmlns:a16="http://schemas.microsoft.com/office/drawing/2014/main" id="{4EFE4F49-3036-91E9-4E2B-B5ECF53F16CA}"/>
              </a:ext>
            </a:extLst>
          </p:cNvPr>
          <p:cNvSpPr txBox="1"/>
          <p:nvPr/>
        </p:nvSpPr>
        <p:spPr>
          <a:xfrm>
            <a:off x="6901082" y="4821894"/>
            <a:ext cx="5257799"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Instead of calculating the average, the </a:t>
            </a:r>
            <a:r>
              <a:rPr lang="en-US" b="1" dirty="0"/>
              <a:t>lightness</a:t>
            </a:r>
            <a:r>
              <a:rPr lang="en-US" dirty="0"/>
              <a:t> is calculated using the maximum and minimum color values.</a:t>
            </a:r>
          </a:p>
        </p:txBody>
      </p:sp>
      <p:sp>
        <p:nvSpPr>
          <p:cNvPr id="18" name="Arrow: Bent 17">
            <a:extLst>
              <a:ext uri="{FF2B5EF4-FFF2-40B4-BE49-F238E27FC236}">
                <a16:creationId xmlns:a16="http://schemas.microsoft.com/office/drawing/2014/main" id="{D64D6BE8-A2CD-6E32-92AA-3A5E61B4002F}"/>
              </a:ext>
            </a:extLst>
          </p:cNvPr>
          <p:cNvSpPr/>
          <p:nvPr/>
        </p:nvSpPr>
        <p:spPr>
          <a:xfrm rot="5400000">
            <a:off x="7933785" y="3688019"/>
            <a:ext cx="1953245" cy="276684"/>
          </a:xfrm>
          <a:prstGeom prst="bentArrow">
            <a:avLst>
              <a:gd name="adj1" fmla="val 25000"/>
              <a:gd name="adj2" fmla="val 26669"/>
              <a:gd name="adj3" fmla="val 25000"/>
              <a:gd name="adj4" fmla="val 43750"/>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solidFill>
                <a:schemeClr val="tx1"/>
              </a:solidFill>
            </a:endParaRPr>
          </a:p>
        </p:txBody>
      </p:sp>
      <p:sp>
        <p:nvSpPr>
          <p:cNvPr id="24" name="TextBox 23">
            <a:extLst>
              <a:ext uri="{FF2B5EF4-FFF2-40B4-BE49-F238E27FC236}">
                <a16:creationId xmlns:a16="http://schemas.microsoft.com/office/drawing/2014/main" id="{73A44E6E-9DDA-DC6D-3028-719E6965E622}"/>
              </a:ext>
            </a:extLst>
          </p:cNvPr>
          <p:cNvSpPr txBox="1"/>
          <p:nvPr/>
        </p:nvSpPr>
        <p:spPr>
          <a:xfrm>
            <a:off x="911077" y="4688851"/>
            <a:ext cx="5257799"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pointer is incremented to point to the next pixel.</a:t>
            </a:r>
            <a:endParaRPr lang="he-IL" dirty="0"/>
          </a:p>
        </p:txBody>
      </p:sp>
      <p:sp>
        <p:nvSpPr>
          <p:cNvPr id="25" name="Right Brace 24">
            <a:extLst>
              <a:ext uri="{FF2B5EF4-FFF2-40B4-BE49-F238E27FC236}">
                <a16:creationId xmlns:a16="http://schemas.microsoft.com/office/drawing/2014/main" id="{EFB8F705-21CE-5D17-E0A4-3617DB38B9D7}"/>
              </a:ext>
            </a:extLst>
          </p:cNvPr>
          <p:cNvSpPr/>
          <p:nvPr/>
        </p:nvSpPr>
        <p:spPr>
          <a:xfrm>
            <a:off x="4160019" y="3204175"/>
            <a:ext cx="323473" cy="265370"/>
          </a:xfrm>
          <a:prstGeom prst="rightBrace">
            <a:avLst/>
          </a:prstGeom>
          <a:ln/>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solidFill>
                <a:schemeClr val="lt1"/>
              </a:solidFill>
            </a:endParaRPr>
          </a:p>
        </p:txBody>
      </p:sp>
      <p:sp>
        <p:nvSpPr>
          <p:cNvPr id="26" name="Arrow: Bent 25">
            <a:extLst>
              <a:ext uri="{FF2B5EF4-FFF2-40B4-BE49-F238E27FC236}">
                <a16:creationId xmlns:a16="http://schemas.microsoft.com/office/drawing/2014/main" id="{3224369D-3F0A-9F01-6016-33324724385D}"/>
              </a:ext>
            </a:extLst>
          </p:cNvPr>
          <p:cNvSpPr/>
          <p:nvPr/>
        </p:nvSpPr>
        <p:spPr>
          <a:xfrm rot="5400000">
            <a:off x="4149816" y="3622815"/>
            <a:ext cx="1451893" cy="680314"/>
          </a:xfrm>
          <a:prstGeom prst="bentArrow">
            <a:avLst/>
          </a:prstGeom>
          <a:ln>
            <a:noFill/>
          </a:ln>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083058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6BF4CA-30EE-F63E-DFF8-A1DA8245B577}"/>
              </a:ext>
            </a:extLst>
          </p:cNvPr>
          <p:cNvSpPr>
            <a:spLocks noGrp="1"/>
          </p:cNvSpPr>
          <p:nvPr>
            <p:ph type="sldNum" idx="12"/>
          </p:nvPr>
        </p:nvSpPr>
        <p:spPr>
          <a:xfrm>
            <a:off x="11771644" y="6563392"/>
            <a:ext cx="420355" cy="294608"/>
          </a:xfrm>
        </p:spPr>
        <p:txBody>
          <a:bodyPr/>
          <a:lstStyle/>
          <a:p>
            <a:pPr algn="r"/>
            <a:fld id="{00000000-1234-1234-1234-123412341234}" type="slidenum">
              <a:rPr lang="en" sz="1400" smtClean="0"/>
              <a:pPr algn="r"/>
              <a:t>18</a:t>
            </a:fld>
            <a:endParaRPr lang="en" sz="1400" dirty="0"/>
          </a:p>
        </p:txBody>
      </p:sp>
      <p:sp>
        <p:nvSpPr>
          <p:cNvPr id="6" name="Google Shape;80;p17">
            <a:extLst>
              <a:ext uri="{FF2B5EF4-FFF2-40B4-BE49-F238E27FC236}">
                <a16:creationId xmlns:a16="http://schemas.microsoft.com/office/drawing/2014/main" id="{1E060195-6FA2-2AFA-B11D-FCFE5C537E99}"/>
              </a:ext>
            </a:extLst>
          </p:cNvPr>
          <p:cNvSpPr txBox="1"/>
          <p:nvPr/>
        </p:nvSpPr>
        <p:spPr>
          <a:xfrm>
            <a:off x="1211454"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 </a:t>
            </a:r>
            <a:r>
              <a:rPr lang="en" dirty="0">
                <a:solidFill>
                  <a:srgbClr val="FF0000"/>
                </a:solidFill>
              </a:rPr>
              <a:t>part 4</a:t>
            </a:r>
            <a:endParaRPr dirty="0">
              <a:solidFill>
                <a:srgbClr val="FF0000"/>
              </a:solidFill>
            </a:endParaRPr>
          </a:p>
        </p:txBody>
      </p:sp>
      <p:sp>
        <p:nvSpPr>
          <p:cNvPr id="16" name="TextBox 15">
            <a:extLst>
              <a:ext uri="{FF2B5EF4-FFF2-40B4-BE49-F238E27FC236}">
                <a16:creationId xmlns:a16="http://schemas.microsoft.com/office/drawing/2014/main" id="{DD8FDB6C-8721-992D-D6AB-AE08B4ACE637}"/>
              </a:ext>
            </a:extLst>
          </p:cNvPr>
          <p:cNvSpPr txBox="1"/>
          <p:nvPr/>
        </p:nvSpPr>
        <p:spPr>
          <a:xfrm>
            <a:off x="1574773" y="3602297"/>
            <a:ext cx="7435323" cy="230832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Single-Color Channel method simplifies the conversion of a color image to grayscale by using the intensity value from one of the color channels (red, green, or blue) for all three channels of the grayscale image. This method is straightforward and computationally efficient.</a:t>
            </a:r>
          </a:p>
          <a:p>
            <a:endParaRPr lang="en-US" b="1" dirty="0">
              <a:solidFill>
                <a:srgbClr val="FFFF00"/>
              </a:solidFill>
            </a:endParaRPr>
          </a:p>
          <a:p>
            <a:r>
              <a:rPr lang="en-US" b="1" dirty="0">
                <a:solidFill>
                  <a:srgbClr val="FFFF00"/>
                </a:solidFill>
              </a:rPr>
              <a:t>The green channel is often chosen because the human eye is more sensitive to green light, providing a balanced representation of the image's brightness.</a:t>
            </a:r>
            <a:endParaRPr lang="he-IL" b="1" dirty="0">
              <a:solidFill>
                <a:srgbClr val="FFFF00"/>
              </a:solidFill>
            </a:endParaRPr>
          </a:p>
        </p:txBody>
      </p:sp>
      <p:sp>
        <p:nvSpPr>
          <p:cNvPr id="18" name="TextBox 17">
            <a:extLst>
              <a:ext uri="{FF2B5EF4-FFF2-40B4-BE49-F238E27FC236}">
                <a16:creationId xmlns:a16="http://schemas.microsoft.com/office/drawing/2014/main" id="{F5FEB5CF-5EA9-3917-15B3-D8A81C6B32B4}"/>
              </a:ext>
            </a:extLst>
          </p:cNvPr>
          <p:cNvSpPr txBox="1"/>
          <p:nvPr/>
        </p:nvSpPr>
        <p:spPr>
          <a:xfrm>
            <a:off x="2214417" y="6034666"/>
            <a:ext cx="6156036"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This method retains the detail and brightness of the original image by focusing on the green channel only.</a:t>
            </a:r>
            <a:endParaRPr lang="he-IL" dirty="0"/>
          </a:p>
        </p:txBody>
      </p:sp>
      <p:pic>
        <p:nvPicPr>
          <p:cNvPr id="5" name="Picture 4">
            <a:extLst>
              <a:ext uri="{FF2B5EF4-FFF2-40B4-BE49-F238E27FC236}">
                <a16:creationId xmlns:a16="http://schemas.microsoft.com/office/drawing/2014/main" id="{3533155C-A4B0-FD1C-6D60-4E3507EAE7D8}"/>
              </a:ext>
            </a:extLst>
          </p:cNvPr>
          <p:cNvPicPr>
            <a:picLocks noChangeAspect="1"/>
          </p:cNvPicPr>
          <p:nvPr/>
        </p:nvPicPr>
        <p:blipFill>
          <a:blip r:embed="rId2"/>
          <a:stretch>
            <a:fillRect/>
          </a:stretch>
        </p:blipFill>
        <p:spPr>
          <a:xfrm>
            <a:off x="0" y="543305"/>
            <a:ext cx="9629775" cy="2657475"/>
          </a:xfrm>
          <a:prstGeom prst="rect">
            <a:avLst/>
          </a:prstGeom>
        </p:spPr>
      </p:pic>
      <p:sp>
        <p:nvSpPr>
          <p:cNvPr id="14" name="TextBox 13">
            <a:extLst>
              <a:ext uri="{FF2B5EF4-FFF2-40B4-BE49-F238E27FC236}">
                <a16:creationId xmlns:a16="http://schemas.microsoft.com/office/drawing/2014/main" id="{488487ED-492D-FD3B-5AB9-40F22643E4D9}"/>
              </a:ext>
            </a:extLst>
          </p:cNvPr>
          <p:cNvSpPr txBox="1"/>
          <p:nvPr/>
        </p:nvSpPr>
        <p:spPr>
          <a:xfrm>
            <a:off x="7467897" y="823334"/>
            <a:ext cx="465512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 sets a pointer </a:t>
            </a:r>
            <a:r>
              <a:rPr lang="en-US" b="1" dirty="0"/>
              <a:t>pixel</a:t>
            </a:r>
            <a:r>
              <a:rPr lang="en-US" dirty="0"/>
              <a:t> to point to the beginning of the image data.</a:t>
            </a:r>
            <a:endParaRPr lang="he-IL" dirty="0"/>
          </a:p>
        </p:txBody>
      </p:sp>
      <p:sp>
        <p:nvSpPr>
          <p:cNvPr id="15" name="Arrow: Right 14">
            <a:extLst>
              <a:ext uri="{FF2B5EF4-FFF2-40B4-BE49-F238E27FC236}">
                <a16:creationId xmlns:a16="http://schemas.microsoft.com/office/drawing/2014/main" id="{EC60CC8B-FCA2-A59C-40CF-547931182EF5}"/>
              </a:ext>
            </a:extLst>
          </p:cNvPr>
          <p:cNvSpPr/>
          <p:nvPr/>
        </p:nvSpPr>
        <p:spPr>
          <a:xfrm>
            <a:off x="4586152" y="930663"/>
            <a:ext cx="2752436" cy="26537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0A7ABC7B-2B86-BA78-CB72-74E97A73197E}"/>
              </a:ext>
            </a:extLst>
          </p:cNvPr>
          <p:cNvSpPr txBox="1"/>
          <p:nvPr/>
        </p:nvSpPr>
        <p:spPr>
          <a:xfrm>
            <a:off x="8804778" y="2088084"/>
            <a:ext cx="3110131"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a:t>The green value of the current pixel is directly assigned to all color channels.</a:t>
            </a:r>
          </a:p>
        </p:txBody>
      </p:sp>
      <p:sp>
        <p:nvSpPr>
          <p:cNvPr id="19" name="Arrow: Right 18">
            <a:extLst>
              <a:ext uri="{FF2B5EF4-FFF2-40B4-BE49-F238E27FC236}">
                <a16:creationId xmlns:a16="http://schemas.microsoft.com/office/drawing/2014/main" id="{C6BD3057-4E82-7A5E-7D02-7F17C691107D}"/>
              </a:ext>
            </a:extLst>
          </p:cNvPr>
          <p:cNvSpPr/>
          <p:nvPr/>
        </p:nvSpPr>
        <p:spPr>
          <a:xfrm>
            <a:off x="6405480" y="2163089"/>
            <a:ext cx="2284318" cy="26537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20" name="Right Brace 19">
            <a:extLst>
              <a:ext uri="{FF2B5EF4-FFF2-40B4-BE49-F238E27FC236}">
                <a16:creationId xmlns:a16="http://schemas.microsoft.com/office/drawing/2014/main" id="{1706BC03-8B0B-42A2-8164-C4B11DA50ED7}"/>
              </a:ext>
            </a:extLst>
          </p:cNvPr>
          <p:cNvSpPr/>
          <p:nvPr/>
        </p:nvSpPr>
        <p:spPr>
          <a:xfrm>
            <a:off x="4120346" y="1991948"/>
            <a:ext cx="353197" cy="171141"/>
          </a:xfrm>
          <a:prstGeom prst="rightBrace">
            <a:avLst/>
          </a:prstGeom>
          <a:ln/>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solidFill>
                <a:schemeClr val="lt1"/>
              </a:solidFill>
            </a:endParaRPr>
          </a:p>
        </p:txBody>
      </p:sp>
      <p:sp>
        <p:nvSpPr>
          <p:cNvPr id="21" name="TextBox 20">
            <a:extLst>
              <a:ext uri="{FF2B5EF4-FFF2-40B4-BE49-F238E27FC236}">
                <a16:creationId xmlns:a16="http://schemas.microsoft.com/office/drawing/2014/main" id="{6931AFF9-D492-A2BE-66F6-AA1ED428B84C}"/>
              </a:ext>
            </a:extLst>
          </p:cNvPr>
          <p:cNvSpPr txBox="1"/>
          <p:nvPr/>
        </p:nvSpPr>
        <p:spPr>
          <a:xfrm>
            <a:off x="6719752" y="1440985"/>
            <a:ext cx="542084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a:t>
            </a:r>
            <a:r>
              <a:rPr lang="en-US" b="1" dirty="0"/>
              <a:t>green</a:t>
            </a:r>
            <a:r>
              <a:rPr lang="en-US" dirty="0"/>
              <a:t> variable store the color values of the current pixel – it is accessed using pointer arithmetic</a:t>
            </a:r>
          </a:p>
        </p:txBody>
      </p:sp>
      <p:cxnSp>
        <p:nvCxnSpPr>
          <p:cNvPr id="23" name="Straight Arrow Connector 22">
            <a:extLst>
              <a:ext uri="{FF2B5EF4-FFF2-40B4-BE49-F238E27FC236}">
                <a16:creationId xmlns:a16="http://schemas.microsoft.com/office/drawing/2014/main" id="{4A459BF1-F84C-0ADA-A9F4-08FD9A1EA789}"/>
              </a:ext>
            </a:extLst>
          </p:cNvPr>
          <p:cNvCxnSpPr/>
          <p:nvPr/>
        </p:nvCxnSpPr>
        <p:spPr>
          <a:xfrm flipV="1">
            <a:off x="4586152" y="1872042"/>
            <a:ext cx="2064030" cy="215274"/>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07312D2-6571-B49C-F1B1-B59028A16A59}"/>
              </a:ext>
            </a:extLst>
          </p:cNvPr>
          <p:cNvSpPr txBox="1"/>
          <p:nvPr/>
        </p:nvSpPr>
        <p:spPr>
          <a:xfrm>
            <a:off x="6650182" y="3054001"/>
            <a:ext cx="5257799"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pointer is incremented to point to the next pixel.</a:t>
            </a:r>
            <a:endParaRPr lang="he-IL" dirty="0"/>
          </a:p>
        </p:txBody>
      </p:sp>
      <p:cxnSp>
        <p:nvCxnSpPr>
          <p:cNvPr id="25" name="Straight Arrow Connector 24">
            <a:extLst>
              <a:ext uri="{FF2B5EF4-FFF2-40B4-BE49-F238E27FC236}">
                <a16:creationId xmlns:a16="http://schemas.microsoft.com/office/drawing/2014/main" id="{2019EA97-5893-8640-8A5D-54999F2B54D7}"/>
              </a:ext>
            </a:extLst>
          </p:cNvPr>
          <p:cNvCxnSpPr>
            <a:cxnSpLocks/>
            <a:endCxn id="24" idx="1"/>
          </p:cNvCxnSpPr>
          <p:nvPr/>
        </p:nvCxnSpPr>
        <p:spPr>
          <a:xfrm>
            <a:off x="4226470" y="2498524"/>
            <a:ext cx="2423712" cy="740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63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D4A512-04F4-F490-054F-4A38014E2699}"/>
              </a:ext>
            </a:extLst>
          </p:cNvPr>
          <p:cNvSpPr>
            <a:spLocks noGrp="1"/>
          </p:cNvSpPr>
          <p:nvPr>
            <p:ph type="sldNum" idx="12"/>
          </p:nvPr>
        </p:nvSpPr>
        <p:spPr>
          <a:xfrm>
            <a:off x="11798070" y="0"/>
            <a:ext cx="393930" cy="338820"/>
          </a:xfrm>
        </p:spPr>
        <p:txBody>
          <a:bodyPr/>
          <a:lstStyle/>
          <a:p>
            <a:pPr algn="r"/>
            <a:fld id="{00000000-1234-1234-1234-123412341234}" type="slidenum">
              <a:rPr lang="en" sz="1400" smtClean="0"/>
              <a:pPr algn="r"/>
              <a:t>19</a:t>
            </a:fld>
            <a:endParaRPr lang="en" sz="1400"/>
          </a:p>
        </p:txBody>
      </p:sp>
      <p:sp>
        <p:nvSpPr>
          <p:cNvPr id="8" name="Google Shape;80;p17">
            <a:extLst>
              <a:ext uri="{FF2B5EF4-FFF2-40B4-BE49-F238E27FC236}">
                <a16:creationId xmlns:a16="http://schemas.microsoft.com/office/drawing/2014/main" id="{A129602F-9D74-205C-B1A6-355C70FA9722}"/>
              </a:ext>
            </a:extLst>
          </p:cNvPr>
          <p:cNvSpPr txBox="1"/>
          <p:nvPr/>
        </p:nvSpPr>
        <p:spPr>
          <a:xfrm>
            <a:off x="1153088"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a:t>
            </a:r>
            <a:r>
              <a:rPr lang="en" dirty="0"/>
              <a:t> </a:t>
            </a:r>
            <a:r>
              <a:rPr lang="en" dirty="0">
                <a:solidFill>
                  <a:srgbClr val="FF0000"/>
                </a:solidFill>
              </a:rPr>
              <a:t>part 5</a:t>
            </a:r>
            <a:endParaRPr dirty="0">
              <a:solidFill>
                <a:srgbClr val="FF0000"/>
              </a:solidFill>
            </a:endParaRPr>
          </a:p>
        </p:txBody>
      </p:sp>
      <p:pic>
        <p:nvPicPr>
          <p:cNvPr id="6" name="Picture 5">
            <a:extLst>
              <a:ext uri="{FF2B5EF4-FFF2-40B4-BE49-F238E27FC236}">
                <a16:creationId xmlns:a16="http://schemas.microsoft.com/office/drawing/2014/main" id="{71305B40-EC68-1896-4377-FF622870027A}"/>
              </a:ext>
            </a:extLst>
          </p:cNvPr>
          <p:cNvPicPr>
            <a:picLocks noChangeAspect="1"/>
          </p:cNvPicPr>
          <p:nvPr/>
        </p:nvPicPr>
        <p:blipFill>
          <a:blip r:embed="rId2"/>
          <a:stretch>
            <a:fillRect/>
          </a:stretch>
        </p:blipFill>
        <p:spPr>
          <a:xfrm>
            <a:off x="0" y="477200"/>
            <a:ext cx="6961586" cy="6380800"/>
          </a:xfrm>
          <a:prstGeom prst="rect">
            <a:avLst/>
          </a:prstGeom>
        </p:spPr>
      </p:pic>
      <p:sp>
        <p:nvSpPr>
          <p:cNvPr id="7" name="Rectangle 6">
            <a:extLst>
              <a:ext uri="{FF2B5EF4-FFF2-40B4-BE49-F238E27FC236}">
                <a16:creationId xmlns:a16="http://schemas.microsoft.com/office/drawing/2014/main" id="{90A2B0D7-A846-E714-6CA5-29E7E9E16202}"/>
              </a:ext>
            </a:extLst>
          </p:cNvPr>
          <p:cNvSpPr/>
          <p:nvPr/>
        </p:nvSpPr>
        <p:spPr>
          <a:xfrm>
            <a:off x="7438506" y="547254"/>
            <a:ext cx="4221018" cy="29186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main contains the static allocation of the picture [ ] [ ] [ ] and the calls to the algorithm's functions.</a:t>
            </a:r>
          </a:p>
          <a:p>
            <a:pPr algn="ctr"/>
            <a:endParaRPr lang="en-US" dirty="0"/>
          </a:p>
          <a:p>
            <a:pPr algn="ctr"/>
            <a:r>
              <a:rPr lang="en-US" dirty="0"/>
              <a:t>Of Couse we use: LoadBgrImageFromTrueColorBmpFile</a:t>
            </a:r>
          </a:p>
          <a:p>
            <a:pPr algn="ctr"/>
            <a:r>
              <a:rPr lang="en-US" dirty="0"/>
              <a:t>And StoreBgrImageAsGrayBmpFile</a:t>
            </a:r>
          </a:p>
          <a:p>
            <a:pPr algn="ctr"/>
            <a:r>
              <a:rPr lang="en-US" dirty="0"/>
              <a:t>for excessing the relevant color image located in the directory and finally saving the created gray image </a:t>
            </a:r>
          </a:p>
        </p:txBody>
      </p:sp>
      <p:sp>
        <p:nvSpPr>
          <p:cNvPr id="9" name="Rectangle 8">
            <a:extLst>
              <a:ext uri="{FF2B5EF4-FFF2-40B4-BE49-F238E27FC236}">
                <a16:creationId xmlns:a16="http://schemas.microsoft.com/office/drawing/2014/main" id="{83DB44DE-6205-8ADE-C125-F686E4D85D54}"/>
              </a:ext>
            </a:extLst>
          </p:cNvPr>
          <p:cNvSpPr/>
          <p:nvPr/>
        </p:nvSpPr>
        <p:spPr>
          <a:xfrm>
            <a:off x="7336906" y="4313381"/>
            <a:ext cx="4424218" cy="13946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Another notation is that when loading the color image we made sure (otherwise the loading fail) that the image stands on the requirement (size, format , </a:t>
            </a:r>
            <a:r>
              <a:rPr lang="en-US" dirty="0" err="1"/>
              <a:t>bpp</a:t>
            </a:r>
            <a:r>
              <a:rPr lang="en-US" dirty="0"/>
              <a:t>)</a:t>
            </a:r>
            <a:endParaRPr lang="he-IL" dirty="0"/>
          </a:p>
        </p:txBody>
      </p:sp>
      <p:pic>
        <p:nvPicPr>
          <p:cNvPr id="12" name="Picture 11">
            <a:extLst>
              <a:ext uri="{FF2B5EF4-FFF2-40B4-BE49-F238E27FC236}">
                <a16:creationId xmlns:a16="http://schemas.microsoft.com/office/drawing/2014/main" id="{DA8E3E23-22C9-8DCA-4362-22E752DFED03}"/>
              </a:ext>
            </a:extLst>
          </p:cNvPr>
          <p:cNvPicPr>
            <a:picLocks noChangeAspect="1"/>
          </p:cNvPicPr>
          <p:nvPr/>
        </p:nvPicPr>
        <p:blipFill>
          <a:blip r:embed="rId3"/>
          <a:stretch>
            <a:fillRect/>
          </a:stretch>
        </p:blipFill>
        <p:spPr>
          <a:xfrm>
            <a:off x="7901190" y="5783407"/>
            <a:ext cx="3295650" cy="666750"/>
          </a:xfrm>
          <a:prstGeom prst="rect">
            <a:avLst/>
          </a:prstGeom>
        </p:spPr>
      </p:pic>
      <p:cxnSp>
        <p:nvCxnSpPr>
          <p:cNvPr id="16" name="Straight Arrow Connector 15">
            <a:extLst>
              <a:ext uri="{FF2B5EF4-FFF2-40B4-BE49-F238E27FC236}">
                <a16:creationId xmlns:a16="http://schemas.microsoft.com/office/drawing/2014/main" id="{A616F633-1980-44BF-B507-D9D8A2642E62}"/>
              </a:ext>
            </a:extLst>
          </p:cNvPr>
          <p:cNvCxnSpPr/>
          <p:nvPr/>
        </p:nvCxnSpPr>
        <p:spPr>
          <a:xfrm>
            <a:off x="8358909" y="5708072"/>
            <a:ext cx="0" cy="40871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68BCB89-A42A-6871-AC3A-9CE8124C3D46}"/>
              </a:ext>
            </a:extLst>
          </p:cNvPr>
          <p:cNvCxnSpPr>
            <a:cxnSpLocks/>
          </p:cNvCxnSpPr>
          <p:nvPr/>
        </p:nvCxnSpPr>
        <p:spPr>
          <a:xfrm flipH="1" flipV="1">
            <a:off x="10832004" y="6340908"/>
            <a:ext cx="485775" cy="218498"/>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27928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F93F7F-8531-7E39-5915-14728408C76F}"/>
              </a:ext>
            </a:extLst>
          </p:cNvPr>
          <p:cNvSpPr>
            <a:spLocks noGrp="1"/>
          </p:cNvSpPr>
          <p:nvPr>
            <p:ph type="sldNum" sz="quarter" idx="12"/>
          </p:nvPr>
        </p:nvSpPr>
        <p:spPr>
          <a:xfrm>
            <a:off x="11797145" y="6492875"/>
            <a:ext cx="394855" cy="365125"/>
          </a:xfrm>
        </p:spPr>
        <p:txBody>
          <a:bodyPr/>
          <a:lstStyle/>
          <a:p>
            <a:fld id="{3568C4DD-BE80-46AF-8832-BA83E0309181}" type="slidenum">
              <a:rPr lang="he-IL" sz="1400" smtClean="0"/>
              <a:t>2</a:t>
            </a:fld>
            <a:endParaRPr lang="he-IL" sz="1400"/>
          </a:p>
        </p:txBody>
      </p:sp>
      <p:pic>
        <p:nvPicPr>
          <p:cNvPr id="6" name="Picture 5">
            <a:extLst>
              <a:ext uri="{FF2B5EF4-FFF2-40B4-BE49-F238E27FC236}">
                <a16:creationId xmlns:a16="http://schemas.microsoft.com/office/drawing/2014/main" id="{104FD050-9675-A22F-9B8F-2829ADE97480}"/>
              </a:ext>
            </a:extLst>
          </p:cNvPr>
          <p:cNvPicPr>
            <a:picLocks noChangeAspect="1"/>
          </p:cNvPicPr>
          <p:nvPr/>
        </p:nvPicPr>
        <p:blipFill>
          <a:blip r:embed="rId2"/>
          <a:stretch>
            <a:fillRect/>
          </a:stretch>
        </p:blipFill>
        <p:spPr>
          <a:xfrm>
            <a:off x="642744" y="1116771"/>
            <a:ext cx="10906512" cy="4624457"/>
          </a:xfrm>
          <a:prstGeom prst="rect">
            <a:avLst/>
          </a:prstGeom>
          <a:ln>
            <a:solidFill>
              <a:schemeClr val="tx1"/>
            </a:solidFill>
          </a:ln>
        </p:spPr>
      </p:pic>
      <p:sp>
        <p:nvSpPr>
          <p:cNvPr id="7" name="Google Shape;60;p14">
            <a:extLst>
              <a:ext uri="{FF2B5EF4-FFF2-40B4-BE49-F238E27FC236}">
                <a16:creationId xmlns:a16="http://schemas.microsoft.com/office/drawing/2014/main" id="{AD9122B7-55ED-FC4D-3A01-A6D05B59543D}"/>
              </a:ext>
            </a:extLst>
          </p:cNvPr>
          <p:cNvSpPr txBox="1"/>
          <p:nvPr/>
        </p:nvSpPr>
        <p:spPr>
          <a:xfrm>
            <a:off x="1546698" y="-22654"/>
            <a:ext cx="8891081" cy="790724"/>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Course: Image Processing 31651</a:t>
            </a:r>
            <a:br>
              <a:rPr lang="en" sz="2000" b="1" u="sng" dirty="0">
                <a:solidFill>
                  <a:srgbClr val="0070C0"/>
                </a:solidFill>
              </a:rPr>
            </a:br>
            <a:r>
              <a:rPr lang="en" sz="2000" b="1" u="sng" dirty="0">
                <a:solidFill>
                  <a:srgbClr val="0070C0"/>
                </a:solidFill>
              </a:rPr>
              <a:t>Micro Project 1 (MP1) : Convert Color Image to Grayscale Image (N=1)</a:t>
            </a:r>
          </a:p>
          <a:p>
            <a:pPr algn="ctr"/>
            <a:r>
              <a:rPr lang="en" sz="2000" b="1" u="sng" dirty="0">
                <a:solidFill>
                  <a:srgbClr val="FF0000"/>
                </a:solidFill>
              </a:rPr>
              <a:t>N=1 task:</a:t>
            </a:r>
            <a:endParaRPr sz="2000" b="1" u="sng" dirty="0">
              <a:solidFill>
                <a:srgbClr val="FF0000"/>
              </a:solidFill>
            </a:endParaRPr>
          </a:p>
        </p:txBody>
      </p:sp>
    </p:spTree>
    <p:extLst>
      <p:ext uri="{BB962C8B-B14F-4D97-AF65-F5344CB8AC3E}">
        <p14:creationId xmlns:p14="http://schemas.microsoft.com/office/powerpoint/2010/main" val="742366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DADD67-15F6-39DD-7F65-B1AF3F377FDE}"/>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20</a:t>
            </a:fld>
            <a:endParaRPr lang="en" sz="1400"/>
          </a:p>
        </p:txBody>
      </p:sp>
      <p:pic>
        <p:nvPicPr>
          <p:cNvPr id="6" name="Picture 5">
            <a:extLst>
              <a:ext uri="{FF2B5EF4-FFF2-40B4-BE49-F238E27FC236}">
                <a16:creationId xmlns:a16="http://schemas.microsoft.com/office/drawing/2014/main" id="{F9A7D05F-4071-B95A-958E-73AEEDD5FE0D}"/>
              </a:ext>
            </a:extLst>
          </p:cNvPr>
          <p:cNvPicPr>
            <a:picLocks noChangeAspect="1"/>
          </p:cNvPicPr>
          <p:nvPr/>
        </p:nvPicPr>
        <p:blipFill>
          <a:blip r:embed="rId2"/>
          <a:stretch>
            <a:fillRect/>
          </a:stretch>
        </p:blipFill>
        <p:spPr>
          <a:xfrm>
            <a:off x="3088621" y="954400"/>
            <a:ext cx="6014755" cy="5911201"/>
          </a:xfrm>
          <a:prstGeom prst="rect">
            <a:avLst/>
          </a:prstGeom>
        </p:spPr>
      </p:pic>
      <p:sp>
        <p:nvSpPr>
          <p:cNvPr id="8" name="Google Shape;80;p17">
            <a:extLst>
              <a:ext uri="{FF2B5EF4-FFF2-40B4-BE49-F238E27FC236}">
                <a16:creationId xmlns:a16="http://schemas.microsoft.com/office/drawing/2014/main" id="{D21A5913-F155-F69C-07A8-FF22B179F420}"/>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1 </a:t>
            </a:r>
            <a:endParaRPr dirty="0">
              <a:solidFill>
                <a:srgbClr val="FF0000"/>
              </a:solidFill>
            </a:endParaRPr>
          </a:p>
        </p:txBody>
      </p:sp>
      <p:sp>
        <p:nvSpPr>
          <p:cNvPr id="11" name="Rectangle 10">
            <a:extLst>
              <a:ext uri="{FF2B5EF4-FFF2-40B4-BE49-F238E27FC236}">
                <a16:creationId xmlns:a16="http://schemas.microsoft.com/office/drawing/2014/main" id="{66C98B9D-0EF5-AC7E-0515-E57C07F945CA}"/>
              </a:ext>
            </a:extLst>
          </p:cNvPr>
          <p:cNvSpPr/>
          <p:nvPr/>
        </p:nvSpPr>
        <p:spPr>
          <a:xfrm>
            <a:off x="4631418" y="511480"/>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4101430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714384-1878-5325-9121-BF8403112860}"/>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21</a:t>
            </a:fld>
            <a:endParaRPr lang="en" sz="1400"/>
          </a:p>
        </p:txBody>
      </p:sp>
      <p:sp>
        <p:nvSpPr>
          <p:cNvPr id="6" name="Google Shape;80;p17">
            <a:extLst>
              <a:ext uri="{FF2B5EF4-FFF2-40B4-BE49-F238E27FC236}">
                <a16:creationId xmlns:a16="http://schemas.microsoft.com/office/drawing/2014/main" id="{6590DC83-A787-A64B-B855-7BCE122663B8}"/>
              </a:ext>
            </a:extLst>
          </p:cNvPr>
          <p:cNvSpPr txBox="1"/>
          <p:nvPr/>
        </p:nvSpPr>
        <p:spPr>
          <a:xfrm>
            <a:off x="1292699" y="-5136"/>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a:t>
            </a:r>
            <a:r>
              <a:rPr lang="en" dirty="0"/>
              <a:t> </a:t>
            </a:r>
            <a:r>
              <a:rPr lang="en" dirty="0">
                <a:solidFill>
                  <a:srgbClr val="FF0000"/>
                </a:solidFill>
              </a:rPr>
              <a:t>part 2 </a:t>
            </a:r>
            <a:endParaRPr dirty="0">
              <a:solidFill>
                <a:srgbClr val="FF0000"/>
              </a:solidFill>
            </a:endParaRPr>
          </a:p>
        </p:txBody>
      </p:sp>
      <p:sp>
        <p:nvSpPr>
          <p:cNvPr id="11" name="Rectangle 10">
            <a:extLst>
              <a:ext uri="{FF2B5EF4-FFF2-40B4-BE49-F238E27FC236}">
                <a16:creationId xmlns:a16="http://schemas.microsoft.com/office/drawing/2014/main" id="{941E25FD-9080-8407-EA84-F082C1491D84}"/>
              </a:ext>
            </a:extLst>
          </p:cNvPr>
          <p:cNvSpPr/>
          <p:nvPr/>
        </p:nvSpPr>
        <p:spPr>
          <a:xfrm>
            <a:off x="5919" y="886691"/>
            <a:ext cx="1712045" cy="5783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
        <p:nvSpPr>
          <p:cNvPr id="3" name="Rectangle 2">
            <a:extLst>
              <a:ext uri="{FF2B5EF4-FFF2-40B4-BE49-F238E27FC236}">
                <a16:creationId xmlns:a16="http://schemas.microsoft.com/office/drawing/2014/main" id="{36529729-BBA6-025B-6904-18C57E41199F}"/>
              </a:ext>
            </a:extLst>
          </p:cNvPr>
          <p:cNvSpPr/>
          <p:nvPr/>
        </p:nvSpPr>
        <p:spPr>
          <a:xfrm>
            <a:off x="10184370" y="991777"/>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00210603-C58C-801B-576F-625357421859}"/>
                  </a:ext>
                </a:extLst>
              </p:cNvPr>
              <p:cNvSpPr/>
              <p:nvPr/>
            </p:nvSpPr>
            <p:spPr>
              <a:xfrm>
                <a:off x="1717964" y="432012"/>
                <a:ext cx="8466399" cy="1396788"/>
              </a:xfrm>
              <a:prstGeom prst="rect">
                <a:avLst/>
              </a:prstGeom>
            </p:spPr>
            <p:style>
              <a:lnRef idx="0">
                <a:schemeClr val="accent1"/>
              </a:lnRef>
              <a:fillRef idx="3">
                <a:schemeClr val="accent1"/>
              </a:fillRef>
              <a:effectRef idx="3">
                <a:schemeClr val="accent1"/>
              </a:effectRef>
              <a:fontRef idx="minor">
                <a:schemeClr val="lt1"/>
              </a:fontRef>
            </p:style>
            <p:txBody>
              <a:bodyPr rtlCol="1" anchor="ctr"/>
              <a:lstStyle/>
              <a:p>
                <a:r>
                  <a:rPr lang="en-US" b="1" dirty="0">
                    <a:solidFill>
                      <a:srgbClr val="FFFF00"/>
                    </a:solidFill>
                  </a:rPr>
                  <a:t>We can see that the lightness and the average algorithms provides us almost the same result. The gray level for the specific point is 63 in both case and the profiles (row &amp; columns) are very much alike.</a:t>
                </a:r>
              </a:p>
              <a:p>
                <a:r>
                  <a:rPr lang="en-US" b="1" dirty="0">
                    <a:solidFill>
                      <a:srgbClr val="FFFF00"/>
                    </a:solidFill>
                  </a:rPr>
                  <a:t>The main difference is that the average turns strong colors into darker level of grayscale than the lightness  </a:t>
                </a:r>
                <a14:m>
                  <m:oMath xmlns:m="http://schemas.openxmlformats.org/officeDocument/2006/math">
                    <m:r>
                      <a:rPr lang="en-US" b="1" i="1" smtClean="0">
                        <a:solidFill>
                          <a:srgbClr val="FFFF00"/>
                        </a:solidFill>
                        <a:latin typeface="Cambria Math" panose="02040503050406030204" pitchFamily="18" charset="0"/>
                        <a:ea typeface="Cambria Math" panose="02040503050406030204" pitchFamily="18" charset="0"/>
                      </a:rPr>
                      <m:t>⇒</m:t>
                    </m:r>
                  </m:oMath>
                </a14:m>
                <a:r>
                  <a:rPr lang="en-US" b="1" dirty="0">
                    <a:solidFill>
                      <a:srgbClr val="FFFF00"/>
                    </a:solidFill>
                  </a:rPr>
                  <a:t> </a:t>
                </a:r>
                <a:r>
                  <a:rPr lang="en-US" b="1" dirty="0">
                    <a:solidFill>
                      <a:srgbClr val="FF0000"/>
                    </a:solidFill>
                  </a:rPr>
                  <a:t>average &gt; lightness  (for this example only)</a:t>
                </a:r>
                <a:endParaRPr lang="he-IL" b="1" dirty="0">
                  <a:solidFill>
                    <a:srgbClr val="FF0000"/>
                  </a:solidFill>
                </a:endParaRPr>
              </a:p>
            </p:txBody>
          </p:sp>
        </mc:Choice>
        <mc:Fallback>
          <p:sp>
            <p:nvSpPr>
              <p:cNvPr id="5" name="Rectangle 4">
                <a:extLst>
                  <a:ext uri="{FF2B5EF4-FFF2-40B4-BE49-F238E27FC236}">
                    <a16:creationId xmlns:a16="http://schemas.microsoft.com/office/drawing/2014/main" id="{00210603-C58C-801B-576F-625357421859}"/>
                  </a:ext>
                </a:extLst>
              </p:cNvPr>
              <p:cNvSpPr>
                <a:spLocks noRot="1" noChangeAspect="1" noMove="1" noResize="1" noEditPoints="1" noAdjustHandles="1" noChangeArrowheads="1" noChangeShapeType="1" noTextEdit="1"/>
              </p:cNvSpPr>
              <p:nvPr/>
            </p:nvSpPr>
            <p:spPr>
              <a:xfrm>
                <a:off x="1717964" y="432012"/>
                <a:ext cx="8466399" cy="1396788"/>
              </a:xfrm>
              <a:prstGeom prst="rect">
                <a:avLst/>
              </a:prstGeom>
              <a:blipFill>
                <a:blip r:embed="rId2"/>
                <a:stretch>
                  <a:fillRect/>
                </a:stretch>
              </a:blipFill>
            </p:spPr>
            <p:txBody>
              <a:bodyPr/>
              <a:lstStyle/>
              <a:p>
                <a:r>
                  <a:rPr lang="he-IL">
                    <a:noFill/>
                  </a:rPr>
                  <a:t> </a:t>
                </a:r>
              </a:p>
            </p:txBody>
          </p:sp>
        </mc:Fallback>
      </mc:AlternateContent>
      <p:cxnSp>
        <p:nvCxnSpPr>
          <p:cNvPr id="12" name="Straight Connector 11">
            <a:extLst>
              <a:ext uri="{FF2B5EF4-FFF2-40B4-BE49-F238E27FC236}">
                <a16:creationId xmlns:a16="http://schemas.microsoft.com/office/drawing/2014/main" id="{C3E2D3A3-7644-A3CE-5251-EA233D36793C}"/>
              </a:ext>
            </a:extLst>
          </p:cNvPr>
          <p:cNvCxnSpPr>
            <a:cxnSpLocks/>
          </p:cNvCxnSpPr>
          <p:nvPr/>
        </p:nvCxnSpPr>
        <p:spPr>
          <a:xfrm>
            <a:off x="6096000" y="1894029"/>
            <a:ext cx="0" cy="4963971"/>
          </a:xfrm>
          <a:prstGeom prst="line">
            <a:avLst/>
          </a:prstGeom>
          <a:ln>
            <a:prstDash val="dash"/>
          </a:ln>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156E5B9A-E5FA-FB11-CA40-429A77DE452F}"/>
              </a:ext>
            </a:extLst>
          </p:cNvPr>
          <p:cNvGrpSpPr/>
          <p:nvPr/>
        </p:nvGrpSpPr>
        <p:grpSpPr>
          <a:xfrm>
            <a:off x="3648369" y="2028928"/>
            <a:ext cx="2324809" cy="2339872"/>
            <a:chOff x="3570086" y="1809145"/>
            <a:chExt cx="1712969" cy="1727228"/>
          </a:xfrm>
        </p:grpSpPr>
        <p:pic>
          <p:nvPicPr>
            <p:cNvPr id="8" name="Picture 7">
              <a:extLst>
                <a:ext uri="{FF2B5EF4-FFF2-40B4-BE49-F238E27FC236}">
                  <a16:creationId xmlns:a16="http://schemas.microsoft.com/office/drawing/2014/main" id="{CC235EC3-18DF-6F39-1501-14B21087079B}"/>
                </a:ext>
              </a:extLst>
            </p:cNvPr>
            <p:cNvPicPr>
              <a:picLocks noChangeAspect="1"/>
            </p:cNvPicPr>
            <p:nvPr/>
          </p:nvPicPr>
          <p:blipFill rotWithShape="1">
            <a:blip r:embed="rId3"/>
            <a:srcRect l="65246" t="6381" r="3448" b="61592"/>
            <a:stretch/>
          </p:blipFill>
          <p:spPr>
            <a:xfrm>
              <a:off x="3570086" y="1809145"/>
              <a:ext cx="1712969" cy="1727228"/>
            </a:xfrm>
            <a:prstGeom prst="rect">
              <a:avLst/>
            </a:prstGeom>
          </p:spPr>
        </p:pic>
        <p:sp>
          <p:nvSpPr>
            <p:cNvPr id="14" name="Rectangle 13">
              <a:extLst>
                <a:ext uri="{FF2B5EF4-FFF2-40B4-BE49-F238E27FC236}">
                  <a16:creationId xmlns:a16="http://schemas.microsoft.com/office/drawing/2014/main" id="{A55A2584-7C71-8568-E548-1BA1C56A9EF8}"/>
                </a:ext>
              </a:extLst>
            </p:cNvPr>
            <p:cNvSpPr/>
            <p:nvPr/>
          </p:nvSpPr>
          <p:spPr>
            <a:xfrm>
              <a:off x="4064000" y="2458040"/>
              <a:ext cx="258618" cy="756214"/>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6C35B537-65FF-A8A3-F6E9-E4223EF86F0D}"/>
                </a:ext>
              </a:extLst>
            </p:cNvPr>
            <p:cNvSpPr/>
            <p:nvPr/>
          </p:nvSpPr>
          <p:spPr>
            <a:xfrm>
              <a:off x="4445435" y="2043413"/>
              <a:ext cx="329766" cy="456842"/>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Group 23">
            <a:extLst>
              <a:ext uri="{FF2B5EF4-FFF2-40B4-BE49-F238E27FC236}">
                <a16:creationId xmlns:a16="http://schemas.microsoft.com/office/drawing/2014/main" id="{5EFB26DB-F261-1FF3-74D2-7976B01FDA1E}"/>
              </a:ext>
            </a:extLst>
          </p:cNvPr>
          <p:cNvGrpSpPr/>
          <p:nvPr/>
        </p:nvGrpSpPr>
        <p:grpSpPr>
          <a:xfrm>
            <a:off x="10094042" y="2185885"/>
            <a:ext cx="1998404" cy="2078181"/>
            <a:chOff x="10351213" y="1925782"/>
            <a:chExt cx="1639115" cy="1731077"/>
          </a:xfrm>
        </p:grpSpPr>
        <p:pic>
          <p:nvPicPr>
            <p:cNvPr id="21" name="Picture 20">
              <a:extLst>
                <a:ext uri="{FF2B5EF4-FFF2-40B4-BE49-F238E27FC236}">
                  <a16:creationId xmlns:a16="http://schemas.microsoft.com/office/drawing/2014/main" id="{7B6EAFF8-8F57-C5B2-696E-131C3CF29148}"/>
                </a:ext>
              </a:extLst>
            </p:cNvPr>
            <p:cNvPicPr>
              <a:picLocks noChangeAspect="1"/>
            </p:cNvPicPr>
            <p:nvPr/>
          </p:nvPicPr>
          <p:blipFill rotWithShape="1">
            <a:blip r:embed="rId4"/>
            <a:srcRect l="65954" t="6576" r="3712" b="60630"/>
            <a:stretch/>
          </p:blipFill>
          <p:spPr>
            <a:xfrm>
              <a:off x="10351213" y="1925782"/>
              <a:ext cx="1639115" cy="1731077"/>
            </a:xfrm>
            <a:prstGeom prst="rect">
              <a:avLst/>
            </a:prstGeom>
          </p:spPr>
        </p:pic>
        <p:sp>
          <p:nvSpPr>
            <p:cNvPr id="16" name="Rectangle 15">
              <a:extLst>
                <a:ext uri="{FF2B5EF4-FFF2-40B4-BE49-F238E27FC236}">
                  <a16:creationId xmlns:a16="http://schemas.microsoft.com/office/drawing/2014/main" id="{EC665CD2-6700-A5E3-DCC9-CBDAA66D0393}"/>
                </a:ext>
              </a:extLst>
            </p:cNvPr>
            <p:cNvSpPr/>
            <p:nvPr/>
          </p:nvSpPr>
          <p:spPr>
            <a:xfrm>
              <a:off x="10763053" y="2539731"/>
              <a:ext cx="258618" cy="756214"/>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77A0C107-98A1-C988-C9A0-8582C66D8AA3}"/>
                </a:ext>
              </a:extLst>
            </p:cNvPr>
            <p:cNvSpPr/>
            <p:nvPr/>
          </p:nvSpPr>
          <p:spPr>
            <a:xfrm>
              <a:off x="11144488" y="2125104"/>
              <a:ext cx="329766" cy="456842"/>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18" name="Picture 17">
            <a:extLst>
              <a:ext uri="{FF2B5EF4-FFF2-40B4-BE49-F238E27FC236}">
                <a16:creationId xmlns:a16="http://schemas.microsoft.com/office/drawing/2014/main" id="{147A375F-929B-3636-5EAB-E9B6256FA36C}"/>
              </a:ext>
            </a:extLst>
          </p:cNvPr>
          <p:cNvPicPr>
            <a:picLocks noChangeAspect="1"/>
          </p:cNvPicPr>
          <p:nvPr/>
        </p:nvPicPr>
        <p:blipFill rotWithShape="1">
          <a:blip r:embed="rId3"/>
          <a:srcRect l="1118" t="59624" r="11999" b="1757"/>
          <a:stretch/>
        </p:blipFill>
        <p:spPr>
          <a:xfrm>
            <a:off x="631158" y="4643355"/>
            <a:ext cx="5104668" cy="2236382"/>
          </a:xfrm>
          <a:prstGeom prst="rect">
            <a:avLst/>
          </a:prstGeom>
        </p:spPr>
      </p:pic>
      <p:pic>
        <p:nvPicPr>
          <p:cNvPr id="20" name="Picture 19">
            <a:extLst>
              <a:ext uri="{FF2B5EF4-FFF2-40B4-BE49-F238E27FC236}">
                <a16:creationId xmlns:a16="http://schemas.microsoft.com/office/drawing/2014/main" id="{7BC3C0E4-392B-6C42-93A0-4087F863D8FA}"/>
              </a:ext>
            </a:extLst>
          </p:cNvPr>
          <p:cNvPicPr>
            <a:picLocks noChangeAspect="1"/>
          </p:cNvPicPr>
          <p:nvPr/>
        </p:nvPicPr>
        <p:blipFill rotWithShape="1">
          <a:blip r:embed="rId4"/>
          <a:srcRect t="60630" r="11538"/>
          <a:stretch/>
        </p:blipFill>
        <p:spPr>
          <a:xfrm>
            <a:off x="6819772" y="4779818"/>
            <a:ext cx="4780062" cy="2078182"/>
          </a:xfrm>
          <a:prstGeom prst="rect">
            <a:avLst/>
          </a:prstGeom>
        </p:spPr>
      </p:pic>
      <p:pic>
        <p:nvPicPr>
          <p:cNvPr id="22" name="Picture 21" descr="A black and white image of a swirly surface&#10;&#10;Description automatically generated">
            <a:extLst>
              <a:ext uri="{FF2B5EF4-FFF2-40B4-BE49-F238E27FC236}">
                <a16:creationId xmlns:a16="http://schemas.microsoft.com/office/drawing/2014/main" id="{AF250F7E-1574-3E1B-D0D9-CF1D9E1F4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94029"/>
            <a:ext cx="3578796" cy="2684097"/>
          </a:xfrm>
          <a:prstGeom prst="rect">
            <a:avLst/>
          </a:prstGeom>
        </p:spPr>
      </p:pic>
      <p:pic>
        <p:nvPicPr>
          <p:cNvPr id="23" name="Picture 22" descr="A close up of a paint&#10;&#10;Description automatically generated">
            <a:extLst>
              <a:ext uri="{FF2B5EF4-FFF2-40B4-BE49-F238E27FC236}">
                <a16:creationId xmlns:a16="http://schemas.microsoft.com/office/drawing/2014/main" id="{451CB907-ACE8-A317-49AC-110A86220C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1007" y="1925782"/>
            <a:ext cx="3578796" cy="2684097"/>
          </a:xfrm>
          <a:prstGeom prst="rect">
            <a:avLst/>
          </a:prstGeom>
        </p:spPr>
      </p:pic>
    </p:spTree>
    <p:extLst>
      <p:ext uri="{BB962C8B-B14F-4D97-AF65-F5344CB8AC3E}">
        <p14:creationId xmlns:p14="http://schemas.microsoft.com/office/powerpoint/2010/main" val="25292460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8E763-EC23-7ED2-7D39-CB1554E634FD}"/>
              </a:ext>
            </a:extLst>
          </p:cNvPr>
          <p:cNvSpPr>
            <a:spLocks noGrp="1"/>
          </p:cNvSpPr>
          <p:nvPr>
            <p:ph type="sldNum" idx="12"/>
          </p:nvPr>
        </p:nvSpPr>
        <p:spPr>
          <a:xfrm>
            <a:off x="11710521" y="0"/>
            <a:ext cx="481479" cy="524800"/>
          </a:xfrm>
        </p:spPr>
        <p:txBody>
          <a:bodyPr/>
          <a:lstStyle/>
          <a:p>
            <a:pPr algn="r"/>
            <a:fld id="{00000000-1234-1234-1234-123412341234}" type="slidenum">
              <a:rPr lang="en" sz="1400" smtClean="0"/>
              <a:pPr algn="r"/>
              <a:t>22</a:t>
            </a:fld>
            <a:endParaRPr lang="en" sz="1400"/>
          </a:p>
        </p:txBody>
      </p:sp>
      <p:sp>
        <p:nvSpPr>
          <p:cNvPr id="8" name="Google Shape;80;p17">
            <a:extLst>
              <a:ext uri="{FF2B5EF4-FFF2-40B4-BE49-F238E27FC236}">
                <a16:creationId xmlns:a16="http://schemas.microsoft.com/office/drawing/2014/main" id="{1DEB4E0C-8DD3-F551-B8E2-D729B37F86DF}"/>
              </a:ext>
            </a:extLst>
          </p:cNvPr>
          <p:cNvSpPr txBox="1"/>
          <p:nvPr/>
        </p:nvSpPr>
        <p:spPr>
          <a:xfrm>
            <a:off x="1292699" y="-55858"/>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a:t>
            </a:r>
            <a:r>
              <a:rPr lang="en" dirty="0"/>
              <a:t> </a:t>
            </a:r>
            <a:r>
              <a:rPr lang="en" dirty="0">
                <a:solidFill>
                  <a:srgbClr val="FF0000"/>
                </a:solidFill>
              </a:rPr>
              <a:t>part 3 </a:t>
            </a:r>
            <a:endParaRPr dirty="0">
              <a:solidFill>
                <a:srgbClr val="FF0000"/>
              </a:solidFill>
            </a:endParaRPr>
          </a:p>
        </p:txBody>
      </p:sp>
      <p:sp>
        <p:nvSpPr>
          <p:cNvPr id="11" name="Rectangle 10">
            <a:extLst>
              <a:ext uri="{FF2B5EF4-FFF2-40B4-BE49-F238E27FC236}">
                <a16:creationId xmlns:a16="http://schemas.microsoft.com/office/drawing/2014/main" id="{7844767E-5445-5C01-D143-37BAD110F09F}"/>
              </a:ext>
            </a:extLst>
          </p:cNvPr>
          <p:cNvSpPr/>
          <p:nvPr/>
        </p:nvSpPr>
        <p:spPr>
          <a:xfrm>
            <a:off x="10369057" y="848994"/>
            <a:ext cx="1822943" cy="1138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cxnSp>
        <p:nvCxnSpPr>
          <p:cNvPr id="3" name="Straight Connector 2">
            <a:extLst>
              <a:ext uri="{FF2B5EF4-FFF2-40B4-BE49-F238E27FC236}">
                <a16:creationId xmlns:a16="http://schemas.microsoft.com/office/drawing/2014/main" id="{973DC30D-570C-1029-4906-D4080579A74E}"/>
              </a:ext>
            </a:extLst>
          </p:cNvPr>
          <p:cNvCxnSpPr>
            <a:cxnSpLocks/>
          </p:cNvCxnSpPr>
          <p:nvPr/>
        </p:nvCxnSpPr>
        <p:spPr>
          <a:xfrm>
            <a:off x="6262255" y="1987712"/>
            <a:ext cx="0" cy="4870288"/>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4334A13-FEB1-DF7A-1544-6FE19030B8A4}"/>
              </a:ext>
            </a:extLst>
          </p:cNvPr>
          <p:cNvSpPr/>
          <p:nvPr/>
        </p:nvSpPr>
        <p:spPr>
          <a:xfrm>
            <a:off x="58602" y="1109628"/>
            <a:ext cx="1579078" cy="9815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42B6BF36-D871-3A0A-C8B9-29FF15027E7E}"/>
                  </a:ext>
                </a:extLst>
              </p:cNvPr>
              <p:cNvSpPr/>
              <p:nvPr/>
            </p:nvSpPr>
            <p:spPr>
              <a:xfrm>
                <a:off x="1773384" y="389366"/>
                <a:ext cx="8371553" cy="1662950"/>
              </a:xfrm>
              <a:prstGeom prst="rect">
                <a:avLst/>
              </a:prstGeom>
            </p:spPr>
            <p:style>
              <a:lnRef idx="0">
                <a:schemeClr val="accent1"/>
              </a:lnRef>
              <a:fillRef idx="3">
                <a:schemeClr val="accent1"/>
              </a:fillRef>
              <a:effectRef idx="3">
                <a:schemeClr val="accent1"/>
              </a:effectRef>
              <a:fontRef idx="minor">
                <a:schemeClr val="lt1"/>
              </a:fontRef>
            </p:style>
            <p:txBody>
              <a:bodyPr rtlCol="1" anchor="ctr"/>
              <a:lstStyle/>
              <a:p>
                <a:r>
                  <a:rPr lang="en-US" b="1" dirty="0">
                    <a:solidFill>
                      <a:srgbClr val="FFFF00"/>
                    </a:solidFill>
                  </a:rPr>
                  <a:t>We can see that the Single-color channel and the luminosity algorithms provides us similar results. By looking at the profiles we can say that the main difference between the two is a certain level of offset in the luminosity profiles in comparison to the Single-color channel. The main visual difference between the two is that the green areas are stronger (whiter) in the Single-color channel.</a:t>
                </a:r>
              </a:p>
              <a:p>
                <a14:m>
                  <m:oMath xmlns:m="http://schemas.openxmlformats.org/officeDocument/2006/math">
                    <m:r>
                      <a:rPr lang="en-US" b="1" i="1" smtClean="0">
                        <a:solidFill>
                          <a:srgbClr val="FFFF00"/>
                        </a:solidFill>
                        <a:latin typeface="Cambria Math" panose="02040503050406030204" pitchFamily="18" charset="0"/>
                        <a:ea typeface="Cambria Math" panose="02040503050406030204" pitchFamily="18" charset="0"/>
                      </a:rPr>
                      <m:t>⇒</m:t>
                    </m:r>
                  </m:oMath>
                </a14:m>
                <a:r>
                  <a:rPr lang="en-US" b="1" dirty="0">
                    <a:solidFill>
                      <a:srgbClr val="FFFF00"/>
                    </a:solidFill>
                  </a:rPr>
                  <a:t> </a:t>
                </a:r>
                <a:r>
                  <a:rPr lang="en-US" b="1" dirty="0">
                    <a:solidFill>
                      <a:srgbClr val="FF0000"/>
                    </a:solidFill>
                  </a:rPr>
                  <a:t>luminosity &gt; Single color channel   (for this example only)</a:t>
                </a:r>
                <a:endParaRPr lang="he-IL" b="1" dirty="0">
                  <a:solidFill>
                    <a:srgbClr val="FFFF00"/>
                  </a:solidFill>
                </a:endParaRPr>
              </a:p>
            </p:txBody>
          </p:sp>
        </mc:Choice>
        <mc:Fallback>
          <p:sp>
            <p:nvSpPr>
              <p:cNvPr id="7" name="Rectangle 6">
                <a:extLst>
                  <a:ext uri="{FF2B5EF4-FFF2-40B4-BE49-F238E27FC236}">
                    <a16:creationId xmlns:a16="http://schemas.microsoft.com/office/drawing/2014/main" id="{42B6BF36-D871-3A0A-C8B9-29FF15027E7E}"/>
                  </a:ext>
                </a:extLst>
              </p:cNvPr>
              <p:cNvSpPr>
                <a:spLocks noRot="1" noChangeAspect="1" noMove="1" noResize="1" noEditPoints="1" noAdjustHandles="1" noChangeArrowheads="1" noChangeShapeType="1" noTextEdit="1"/>
              </p:cNvSpPr>
              <p:nvPr/>
            </p:nvSpPr>
            <p:spPr>
              <a:xfrm>
                <a:off x="1773384" y="389366"/>
                <a:ext cx="8371553" cy="1662950"/>
              </a:xfrm>
              <a:prstGeom prst="rect">
                <a:avLst/>
              </a:prstGeom>
              <a:blipFill>
                <a:blip r:embed="rId2"/>
                <a:stretch>
                  <a:fillRect/>
                </a:stretch>
              </a:blipFill>
            </p:spPr>
            <p:txBody>
              <a:bodyPr/>
              <a:lstStyle/>
              <a:p>
                <a:r>
                  <a:rPr lang="he-IL">
                    <a:noFill/>
                  </a:rPr>
                  <a:t> </a:t>
                </a:r>
              </a:p>
            </p:txBody>
          </p:sp>
        </mc:Fallback>
      </mc:AlternateContent>
      <p:pic>
        <p:nvPicPr>
          <p:cNvPr id="20" name="Picture 19">
            <a:extLst>
              <a:ext uri="{FF2B5EF4-FFF2-40B4-BE49-F238E27FC236}">
                <a16:creationId xmlns:a16="http://schemas.microsoft.com/office/drawing/2014/main" id="{C6A3BD82-BD1A-14AD-D71D-D1F29CCC8007}"/>
              </a:ext>
            </a:extLst>
          </p:cNvPr>
          <p:cNvPicPr>
            <a:picLocks noChangeAspect="1"/>
          </p:cNvPicPr>
          <p:nvPr/>
        </p:nvPicPr>
        <p:blipFill rotWithShape="1">
          <a:blip r:embed="rId3"/>
          <a:srcRect l="27586" t="18940"/>
          <a:stretch/>
        </p:blipFill>
        <p:spPr>
          <a:xfrm>
            <a:off x="729673" y="4692073"/>
            <a:ext cx="4849090" cy="2165927"/>
          </a:xfrm>
          <a:prstGeom prst="rect">
            <a:avLst/>
          </a:prstGeom>
        </p:spPr>
      </p:pic>
      <p:pic>
        <p:nvPicPr>
          <p:cNvPr id="22" name="Picture 21">
            <a:extLst>
              <a:ext uri="{FF2B5EF4-FFF2-40B4-BE49-F238E27FC236}">
                <a16:creationId xmlns:a16="http://schemas.microsoft.com/office/drawing/2014/main" id="{C1405E7F-6A33-0B83-F335-C91D8D3A06A5}"/>
              </a:ext>
            </a:extLst>
          </p:cNvPr>
          <p:cNvPicPr>
            <a:picLocks noChangeAspect="1"/>
          </p:cNvPicPr>
          <p:nvPr/>
        </p:nvPicPr>
        <p:blipFill>
          <a:blip r:embed="rId4"/>
          <a:stretch>
            <a:fillRect/>
          </a:stretch>
        </p:blipFill>
        <p:spPr>
          <a:xfrm>
            <a:off x="3749968" y="2186629"/>
            <a:ext cx="2215136" cy="2371131"/>
          </a:xfrm>
          <a:prstGeom prst="rect">
            <a:avLst/>
          </a:prstGeom>
        </p:spPr>
      </p:pic>
      <p:pic>
        <p:nvPicPr>
          <p:cNvPr id="24" name="Picture 23">
            <a:extLst>
              <a:ext uri="{FF2B5EF4-FFF2-40B4-BE49-F238E27FC236}">
                <a16:creationId xmlns:a16="http://schemas.microsoft.com/office/drawing/2014/main" id="{671E0D35-ADB0-FE64-C8E3-D91D99315636}"/>
              </a:ext>
            </a:extLst>
          </p:cNvPr>
          <p:cNvPicPr>
            <a:picLocks noChangeAspect="1"/>
          </p:cNvPicPr>
          <p:nvPr/>
        </p:nvPicPr>
        <p:blipFill>
          <a:blip r:embed="rId5"/>
          <a:stretch>
            <a:fillRect/>
          </a:stretch>
        </p:blipFill>
        <p:spPr>
          <a:xfrm>
            <a:off x="58602" y="2053644"/>
            <a:ext cx="3400948" cy="2597088"/>
          </a:xfrm>
          <a:prstGeom prst="rect">
            <a:avLst/>
          </a:prstGeom>
        </p:spPr>
      </p:pic>
      <p:sp>
        <p:nvSpPr>
          <p:cNvPr id="25" name="Rectangle 24">
            <a:extLst>
              <a:ext uri="{FF2B5EF4-FFF2-40B4-BE49-F238E27FC236}">
                <a16:creationId xmlns:a16="http://schemas.microsoft.com/office/drawing/2014/main" id="{7FFF8669-BEEC-262D-9F54-674D672E22CE}"/>
              </a:ext>
            </a:extLst>
          </p:cNvPr>
          <p:cNvSpPr/>
          <p:nvPr/>
        </p:nvSpPr>
        <p:spPr>
          <a:xfrm>
            <a:off x="4424218" y="3186545"/>
            <a:ext cx="378691" cy="886691"/>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6931B0D8-06FF-97BB-D108-96E0D2DD3286}"/>
              </a:ext>
            </a:extLst>
          </p:cNvPr>
          <p:cNvSpPr/>
          <p:nvPr/>
        </p:nvSpPr>
        <p:spPr>
          <a:xfrm>
            <a:off x="4918363" y="2588490"/>
            <a:ext cx="378691" cy="598055"/>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8" name="Picture 27">
            <a:extLst>
              <a:ext uri="{FF2B5EF4-FFF2-40B4-BE49-F238E27FC236}">
                <a16:creationId xmlns:a16="http://schemas.microsoft.com/office/drawing/2014/main" id="{594EF2F9-E374-CC41-6788-933F2A51F31E}"/>
              </a:ext>
            </a:extLst>
          </p:cNvPr>
          <p:cNvPicPr>
            <a:picLocks noChangeAspect="1"/>
          </p:cNvPicPr>
          <p:nvPr/>
        </p:nvPicPr>
        <p:blipFill>
          <a:blip r:embed="rId6"/>
          <a:stretch>
            <a:fillRect/>
          </a:stretch>
        </p:blipFill>
        <p:spPr>
          <a:xfrm>
            <a:off x="10144937" y="2091170"/>
            <a:ext cx="2038350" cy="2190750"/>
          </a:xfrm>
          <a:prstGeom prst="rect">
            <a:avLst/>
          </a:prstGeom>
        </p:spPr>
      </p:pic>
      <p:pic>
        <p:nvPicPr>
          <p:cNvPr id="30" name="Picture 29">
            <a:extLst>
              <a:ext uri="{FF2B5EF4-FFF2-40B4-BE49-F238E27FC236}">
                <a16:creationId xmlns:a16="http://schemas.microsoft.com/office/drawing/2014/main" id="{2791FBA1-6D1F-DD71-8CD8-C17A25346D29}"/>
              </a:ext>
            </a:extLst>
          </p:cNvPr>
          <p:cNvPicPr>
            <a:picLocks noChangeAspect="1"/>
          </p:cNvPicPr>
          <p:nvPr/>
        </p:nvPicPr>
        <p:blipFill rotWithShape="1">
          <a:blip r:embed="rId7"/>
          <a:srcRect l="1166" t="1947"/>
          <a:stretch/>
        </p:blipFill>
        <p:spPr>
          <a:xfrm>
            <a:off x="6482341" y="2040131"/>
            <a:ext cx="3523624" cy="2661925"/>
          </a:xfrm>
          <a:prstGeom prst="rect">
            <a:avLst/>
          </a:prstGeom>
        </p:spPr>
      </p:pic>
      <p:pic>
        <p:nvPicPr>
          <p:cNvPr id="32" name="Picture 31">
            <a:extLst>
              <a:ext uri="{FF2B5EF4-FFF2-40B4-BE49-F238E27FC236}">
                <a16:creationId xmlns:a16="http://schemas.microsoft.com/office/drawing/2014/main" id="{AD03C519-198F-4534-5EA6-87EBF6ECCAE3}"/>
              </a:ext>
            </a:extLst>
          </p:cNvPr>
          <p:cNvPicPr>
            <a:picLocks noChangeAspect="1"/>
          </p:cNvPicPr>
          <p:nvPr/>
        </p:nvPicPr>
        <p:blipFill>
          <a:blip r:embed="rId8"/>
          <a:stretch>
            <a:fillRect/>
          </a:stretch>
        </p:blipFill>
        <p:spPr>
          <a:xfrm>
            <a:off x="7394673" y="4692073"/>
            <a:ext cx="4784435" cy="2167445"/>
          </a:xfrm>
          <a:prstGeom prst="rect">
            <a:avLst/>
          </a:prstGeom>
        </p:spPr>
      </p:pic>
      <p:sp>
        <p:nvSpPr>
          <p:cNvPr id="33" name="Rectangle 32">
            <a:extLst>
              <a:ext uri="{FF2B5EF4-FFF2-40B4-BE49-F238E27FC236}">
                <a16:creationId xmlns:a16="http://schemas.microsoft.com/office/drawing/2014/main" id="{264B6354-A81C-CDD3-BA4C-B121F5C92AA0}"/>
              </a:ext>
            </a:extLst>
          </p:cNvPr>
          <p:cNvSpPr/>
          <p:nvPr/>
        </p:nvSpPr>
        <p:spPr>
          <a:xfrm>
            <a:off x="10718800" y="2927749"/>
            <a:ext cx="378691" cy="886691"/>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255474EF-D043-CDB0-E506-F196F66E0F67}"/>
              </a:ext>
            </a:extLst>
          </p:cNvPr>
          <p:cNvSpPr/>
          <p:nvPr/>
        </p:nvSpPr>
        <p:spPr>
          <a:xfrm>
            <a:off x="11212945" y="2375874"/>
            <a:ext cx="378691" cy="598055"/>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36" name="Straight Arrow Connector 35">
            <a:extLst>
              <a:ext uri="{FF2B5EF4-FFF2-40B4-BE49-F238E27FC236}">
                <a16:creationId xmlns:a16="http://schemas.microsoft.com/office/drawing/2014/main" id="{B524F866-9668-2E0B-7F22-8CE16E417E1A}"/>
              </a:ext>
            </a:extLst>
          </p:cNvPr>
          <p:cNvCxnSpPr>
            <a:cxnSpLocks/>
          </p:cNvCxnSpPr>
          <p:nvPr/>
        </p:nvCxnSpPr>
        <p:spPr>
          <a:xfrm flipH="1">
            <a:off x="1145309" y="5254004"/>
            <a:ext cx="147390" cy="136846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170214E-1EFD-B214-31A1-2AAD7CC35B17}"/>
              </a:ext>
            </a:extLst>
          </p:cNvPr>
          <p:cNvCxnSpPr>
            <a:cxnSpLocks/>
          </p:cNvCxnSpPr>
          <p:nvPr/>
        </p:nvCxnSpPr>
        <p:spPr>
          <a:xfrm flipH="1">
            <a:off x="7675417" y="5378695"/>
            <a:ext cx="147390" cy="136846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C3FCD61B-E663-8CF5-30C8-A212CB1BCCE8}"/>
              </a:ext>
            </a:extLst>
          </p:cNvPr>
          <p:cNvCxnSpPr>
            <a:cxnSpLocks/>
          </p:cNvCxnSpPr>
          <p:nvPr/>
        </p:nvCxnSpPr>
        <p:spPr>
          <a:xfrm flipH="1" flipV="1">
            <a:off x="2230280" y="6444673"/>
            <a:ext cx="291247" cy="302491"/>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A8C98C8-B876-70ED-5117-E3D367AF6C7E}"/>
              </a:ext>
            </a:extLst>
          </p:cNvPr>
          <p:cNvCxnSpPr>
            <a:cxnSpLocks/>
          </p:cNvCxnSpPr>
          <p:nvPr/>
        </p:nvCxnSpPr>
        <p:spPr>
          <a:xfrm>
            <a:off x="8537089" y="6142182"/>
            <a:ext cx="198050" cy="480291"/>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754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23</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4 </a:t>
            </a:r>
            <a:endParaRPr dirty="0">
              <a:solidFill>
                <a:srgbClr val="FF0000"/>
              </a:solidFill>
            </a:endParaRPr>
          </a:p>
        </p:txBody>
      </p:sp>
      <p:pic>
        <p:nvPicPr>
          <p:cNvPr id="8" name="Picture 7" descr="A close-up of a colorful paint&#10;&#10;Description automatically generated">
            <a:extLst>
              <a:ext uri="{FF2B5EF4-FFF2-40B4-BE49-F238E27FC236}">
                <a16:creationId xmlns:a16="http://schemas.microsoft.com/office/drawing/2014/main" id="{D700553B-CB62-5CB4-ADF4-56C88277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 y="375685"/>
            <a:ext cx="4172944" cy="3129707"/>
          </a:xfrm>
          <a:prstGeom prst="rect">
            <a:avLst/>
          </a:prstGeom>
        </p:spPr>
      </p:pic>
      <p:pic>
        <p:nvPicPr>
          <p:cNvPr id="20" name="Picture 19" descr="A black and white image of a swirly surface&#10;&#10;Description automatically generated">
            <a:extLst>
              <a:ext uri="{FF2B5EF4-FFF2-40B4-BE49-F238E27FC236}">
                <a16:creationId xmlns:a16="http://schemas.microsoft.com/office/drawing/2014/main" id="{DEEBC254-5024-AB59-A8AB-CE9F3301C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4" y="726349"/>
            <a:ext cx="3578796" cy="2684097"/>
          </a:xfrm>
          <a:prstGeom prst="rect">
            <a:avLst/>
          </a:prstGeom>
        </p:spPr>
      </p:pic>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82297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pic>
        <p:nvPicPr>
          <p:cNvPr id="34" name="Picture 33" descr="A black and white image of a swirly surface&#10;&#10;Description automatically generated">
            <a:extLst>
              <a:ext uri="{FF2B5EF4-FFF2-40B4-BE49-F238E27FC236}">
                <a16:creationId xmlns:a16="http://schemas.microsoft.com/office/drawing/2014/main" id="{280ABE66-0613-C76D-6EB4-71CA4CF99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204" y="4173902"/>
            <a:ext cx="3578796" cy="2684097"/>
          </a:xfrm>
          <a:prstGeom prst="rect">
            <a:avLst/>
          </a:prstGeom>
        </p:spPr>
      </p:pic>
      <p:pic>
        <p:nvPicPr>
          <p:cNvPr id="10" name="Picture 9" descr="A close up of a paint&#10;&#10;Description automatically generated">
            <a:extLst>
              <a:ext uri="{FF2B5EF4-FFF2-40B4-BE49-F238E27FC236}">
                <a16:creationId xmlns:a16="http://schemas.microsoft.com/office/drawing/2014/main" id="{5D4F984E-489C-C32B-8366-6CB055D8A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7872" y="771471"/>
            <a:ext cx="3578796" cy="2684097"/>
          </a:xfrm>
          <a:prstGeom prst="rect">
            <a:avLst/>
          </a:prstGeom>
        </p:spPr>
      </p:pic>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12" name="Picture 11" descr="A close-up of a black and white background&#10;&#10;Description automatically generated">
            <a:extLst>
              <a:ext uri="{FF2B5EF4-FFF2-40B4-BE49-F238E27FC236}">
                <a16:creationId xmlns:a16="http://schemas.microsoft.com/office/drawing/2014/main" id="{1EECB664-3A76-742C-86D6-E5CD948C8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2" y="4073549"/>
            <a:ext cx="3712600" cy="2784451"/>
          </a:xfrm>
          <a:prstGeom prst="rect">
            <a:avLst/>
          </a:prstGeom>
        </p:spPr>
      </p:pic>
      <p:sp>
        <p:nvSpPr>
          <p:cNvPr id="13" name="Rectangle 12">
            <a:extLst>
              <a:ext uri="{FF2B5EF4-FFF2-40B4-BE49-F238E27FC236}">
                <a16:creationId xmlns:a16="http://schemas.microsoft.com/office/drawing/2014/main" id="{F128CD26-B3B9-2B63-B24F-ED95CCC542A7}"/>
              </a:ext>
            </a:extLst>
          </p:cNvPr>
          <p:cNvSpPr/>
          <p:nvPr/>
        </p:nvSpPr>
        <p:spPr>
          <a:xfrm>
            <a:off x="4979681" y="3571857"/>
            <a:ext cx="2535177" cy="5022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b="1" dirty="0">
                <a:solidFill>
                  <a:srgbClr val="FFFF00"/>
                </a:solidFill>
              </a:rPr>
              <a:t>(3) </a:t>
            </a:r>
            <a:r>
              <a:rPr lang="en-US" b="1" dirty="0"/>
              <a:t>Using “single color channel Algorithm”</a:t>
            </a:r>
            <a:endParaRPr lang="he-IL" b="1" dirty="0"/>
          </a:p>
        </p:txBody>
      </p:sp>
      <p:sp>
        <p:nvSpPr>
          <p:cNvPr id="3" name="TextBox 2">
            <a:extLst>
              <a:ext uri="{FF2B5EF4-FFF2-40B4-BE49-F238E27FC236}">
                <a16:creationId xmlns:a16="http://schemas.microsoft.com/office/drawing/2014/main" id="{F0CF491A-2305-9732-9C27-6CD8E9EDF14D}"/>
              </a:ext>
            </a:extLst>
          </p:cNvPr>
          <p:cNvSpPr txBox="1"/>
          <p:nvPr/>
        </p:nvSpPr>
        <p:spPr>
          <a:xfrm>
            <a:off x="0" y="3678490"/>
            <a:ext cx="4164837" cy="313932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0" lvl="0" indent="0" algn="l" rtl="0">
              <a:spcBef>
                <a:spcPts val="0"/>
              </a:spcBef>
              <a:spcAft>
                <a:spcPts val="0"/>
              </a:spcAft>
              <a:buNone/>
            </a:pPr>
            <a:r>
              <a:rPr lang="en-US" b="1" dirty="0"/>
              <a:t>In this comparison the Average algorithm maintained the transition between the colors.</a:t>
            </a:r>
          </a:p>
          <a:p>
            <a:pPr marL="0" lvl="0" indent="0" algn="l" rtl="0">
              <a:spcBef>
                <a:spcPts val="0"/>
              </a:spcBef>
              <a:spcAft>
                <a:spcPts val="0"/>
              </a:spcAft>
              <a:buNone/>
            </a:pPr>
            <a:r>
              <a:rPr lang="en-US" b="1" dirty="0"/>
              <a:t>The Luminosity algorithm "exaggerate" the strong colors and turned them black. The lightness algorithm kept all the colors in a limited range and did not highlight any color changes.</a:t>
            </a:r>
          </a:p>
          <a:p>
            <a:pPr marL="0" lvl="0" indent="0" algn="l" rtl="0">
              <a:spcBef>
                <a:spcPts val="0"/>
              </a:spcBef>
              <a:spcAft>
                <a:spcPts val="0"/>
              </a:spcAft>
              <a:buNone/>
            </a:pPr>
            <a:r>
              <a:rPr lang="en-US" b="1" dirty="0"/>
              <a:t>conclusion : </a:t>
            </a:r>
            <a:r>
              <a:rPr lang="en-US" b="1" u="sng" dirty="0">
                <a:solidFill>
                  <a:srgbClr val="FFFF00"/>
                </a:solidFill>
              </a:rPr>
              <a:t>Average wins.</a:t>
            </a:r>
          </a:p>
          <a:p>
            <a:pPr marL="0" lvl="0" indent="0" algn="l" rtl="0">
              <a:spcBef>
                <a:spcPts val="0"/>
              </a:spcBef>
              <a:spcAft>
                <a:spcPts val="0"/>
              </a:spcAft>
              <a:buNone/>
            </a:pPr>
            <a:r>
              <a:rPr lang="en-US" b="1" u="sng" dirty="0">
                <a:solidFill>
                  <a:srgbClr val="FFFF00"/>
                </a:solidFill>
              </a:rPr>
              <a:t>Total score will be:</a:t>
            </a:r>
          </a:p>
          <a:p>
            <a:pPr marL="0" lvl="0" indent="0" algn="l" rtl="0">
              <a:spcBef>
                <a:spcPts val="0"/>
              </a:spcBef>
              <a:spcAft>
                <a:spcPts val="0"/>
              </a:spcAft>
              <a:buNone/>
            </a:pPr>
            <a:r>
              <a:rPr lang="en-US" b="1" u="sng" dirty="0">
                <a:solidFill>
                  <a:srgbClr val="FF0000"/>
                </a:solidFill>
              </a:rPr>
              <a:t>Average&gt;lightness &gt; luminosity &gt; SCH</a:t>
            </a:r>
          </a:p>
        </p:txBody>
      </p:sp>
    </p:spTree>
    <p:extLst>
      <p:ext uri="{BB962C8B-B14F-4D97-AF65-F5344CB8AC3E}">
        <p14:creationId xmlns:p14="http://schemas.microsoft.com/office/powerpoint/2010/main" val="1298120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E5420A-D656-4255-FD04-547930D2EEC5}"/>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24</a:t>
            </a:fld>
            <a:endParaRPr lang="en" sz="1400"/>
          </a:p>
        </p:txBody>
      </p:sp>
      <p:pic>
        <p:nvPicPr>
          <p:cNvPr id="6" name="Picture 5">
            <a:extLst>
              <a:ext uri="{FF2B5EF4-FFF2-40B4-BE49-F238E27FC236}">
                <a16:creationId xmlns:a16="http://schemas.microsoft.com/office/drawing/2014/main" id="{0E92EB62-CA50-3198-0C67-1BD95CF824E2}"/>
              </a:ext>
            </a:extLst>
          </p:cNvPr>
          <p:cNvPicPr>
            <a:picLocks noChangeAspect="1"/>
          </p:cNvPicPr>
          <p:nvPr/>
        </p:nvPicPr>
        <p:blipFill>
          <a:blip r:embed="rId2"/>
          <a:stretch>
            <a:fillRect/>
          </a:stretch>
        </p:blipFill>
        <p:spPr>
          <a:xfrm>
            <a:off x="2983345" y="1279623"/>
            <a:ext cx="5116946" cy="5578377"/>
          </a:xfrm>
          <a:prstGeom prst="rect">
            <a:avLst/>
          </a:prstGeom>
        </p:spPr>
      </p:pic>
      <p:sp>
        <p:nvSpPr>
          <p:cNvPr id="7" name="Google Shape;80;p17">
            <a:extLst>
              <a:ext uri="{FF2B5EF4-FFF2-40B4-BE49-F238E27FC236}">
                <a16:creationId xmlns:a16="http://schemas.microsoft.com/office/drawing/2014/main" id="{29CD879B-7E34-C784-DD18-7E9FDEED7350}"/>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a:t>
            </a:r>
            <a:r>
              <a:rPr lang="en" dirty="0"/>
              <a:t> </a:t>
            </a:r>
            <a:r>
              <a:rPr lang="en" dirty="0">
                <a:solidFill>
                  <a:srgbClr val="FF0000"/>
                </a:solidFill>
              </a:rPr>
              <a:t>part 5 </a:t>
            </a:r>
            <a:endParaRPr dirty="0">
              <a:solidFill>
                <a:srgbClr val="FF0000"/>
              </a:solidFill>
            </a:endParaRPr>
          </a:p>
        </p:txBody>
      </p:sp>
      <p:sp>
        <p:nvSpPr>
          <p:cNvPr id="9" name="Rectangle 8">
            <a:extLst>
              <a:ext uri="{FF2B5EF4-FFF2-40B4-BE49-F238E27FC236}">
                <a16:creationId xmlns:a16="http://schemas.microsoft.com/office/drawing/2014/main" id="{01D9467C-DC7B-4B9A-F06E-77618FBDBED7}"/>
              </a:ext>
            </a:extLst>
          </p:cNvPr>
          <p:cNvSpPr/>
          <p:nvPr/>
        </p:nvSpPr>
        <p:spPr>
          <a:xfrm>
            <a:off x="4077238" y="770527"/>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539533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454196-44F9-46D8-73B9-1171CC7EC6C4}"/>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25</a:t>
            </a:fld>
            <a:endParaRPr lang="en" sz="1400"/>
          </a:p>
        </p:txBody>
      </p:sp>
      <p:sp>
        <p:nvSpPr>
          <p:cNvPr id="7" name="Google Shape;80;p17">
            <a:extLst>
              <a:ext uri="{FF2B5EF4-FFF2-40B4-BE49-F238E27FC236}">
                <a16:creationId xmlns:a16="http://schemas.microsoft.com/office/drawing/2014/main" id="{FE4AA675-54F9-B1E5-4BD2-DFEC7926F77F}"/>
              </a:ext>
            </a:extLst>
          </p:cNvPr>
          <p:cNvSpPr txBox="1"/>
          <p:nvPr/>
        </p:nvSpPr>
        <p:spPr>
          <a:xfrm>
            <a:off x="1132749" y="-11253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6 </a:t>
            </a:r>
            <a:endParaRPr dirty="0">
              <a:solidFill>
                <a:srgbClr val="FF0000"/>
              </a:solidFill>
            </a:endParaRPr>
          </a:p>
        </p:txBody>
      </p:sp>
      <p:sp>
        <p:nvSpPr>
          <p:cNvPr id="8" name="Rectangle 7">
            <a:extLst>
              <a:ext uri="{FF2B5EF4-FFF2-40B4-BE49-F238E27FC236}">
                <a16:creationId xmlns:a16="http://schemas.microsoft.com/office/drawing/2014/main" id="{54444698-FF7C-3E03-EA3D-0CACE300BAA1}"/>
              </a:ext>
            </a:extLst>
          </p:cNvPr>
          <p:cNvSpPr/>
          <p:nvPr/>
        </p:nvSpPr>
        <p:spPr>
          <a:xfrm>
            <a:off x="0" y="751808"/>
            <a:ext cx="1274473" cy="9199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
        <p:nvSpPr>
          <p:cNvPr id="3" name="Rectangle 2">
            <a:extLst>
              <a:ext uri="{FF2B5EF4-FFF2-40B4-BE49-F238E27FC236}">
                <a16:creationId xmlns:a16="http://schemas.microsoft.com/office/drawing/2014/main" id="{93F3EFC4-5B4C-D951-53A7-D73672FAC608}"/>
              </a:ext>
            </a:extLst>
          </p:cNvPr>
          <p:cNvSpPr/>
          <p:nvPr/>
        </p:nvSpPr>
        <p:spPr>
          <a:xfrm>
            <a:off x="10627854" y="981436"/>
            <a:ext cx="1551709" cy="8767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28ECFD2C-CE21-D227-3C47-6A2782F9476D}"/>
                  </a:ext>
                </a:extLst>
              </p:cNvPr>
              <p:cNvSpPr/>
              <p:nvPr/>
            </p:nvSpPr>
            <p:spPr>
              <a:xfrm>
                <a:off x="1356077" y="355219"/>
                <a:ext cx="9190173" cy="1503848"/>
              </a:xfrm>
              <a:prstGeom prst="rect">
                <a:avLst/>
              </a:prstGeom>
            </p:spPr>
            <p:style>
              <a:lnRef idx="0">
                <a:schemeClr val="accent1"/>
              </a:lnRef>
              <a:fillRef idx="3">
                <a:schemeClr val="accent1"/>
              </a:fillRef>
              <a:effectRef idx="3">
                <a:schemeClr val="accent1"/>
              </a:effectRef>
              <a:fontRef idx="minor">
                <a:schemeClr val="lt1"/>
              </a:fontRef>
            </p:style>
            <p:txBody>
              <a:bodyPr rtlCol="1" anchor="ctr"/>
              <a:lstStyle/>
              <a:p>
                <a:r>
                  <a:rPr lang="en-US" b="1" dirty="0">
                    <a:solidFill>
                      <a:srgbClr val="FFFF00"/>
                    </a:solidFill>
                  </a:rPr>
                  <a:t>We can see that the lightness and the average algorithms provides us almost the same result. The main visual difference between the two is the red areas. The average algorithm gives better results for these areas, and it can be seen for the specific point we picked. The profiles are almost identical but the lightness has larger peaks in the red areas (122 vs 94)</a:t>
                </a:r>
                <a14:m>
                  <m:oMath xmlns:m="http://schemas.openxmlformats.org/officeDocument/2006/math">
                    <m:r>
                      <a:rPr lang="en-US" b="1" i="0" smtClean="0">
                        <a:solidFill>
                          <a:srgbClr val="FFFF00"/>
                        </a:solidFill>
                        <a:latin typeface="Cambria Math" panose="02040503050406030204" pitchFamily="18" charset="0"/>
                        <a:ea typeface="Cambria Math" panose="02040503050406030204" pitchFamily="18" charset="0"/>
                      </a:rPr>
                      <m:t> </m:t>
                    </m:r>
                    <m:r>
                      <a:rPr lang="en-US" b="1" i="1" smtClean="0">
                        <a:solidFill>
                          <a:srgbClr val="FFFF00"/>
                        </a:solidFill>
                        <a:latin typeface="Cambria Math" panose="02040503050406030204" pitchFamily="18" charset="0"/>
                        <a:ea typeface="Cambria Math" panose="02040503050406030204" pitchFamily="18" charset="0"/>
                      </a:rPr>
                      <m:t>⇒</m:t>
                    </m:r>
                  </m:oMath>
                </a14:m>
                <a:r>
                  <a:rPr lang="en-US" b="1" dirty="0">
                    <a:solidFill>
                      <a:srgbClr val="FFFF00"/>
                    </a:solidFill>
                  </a:rPr>
                  <a:t> </a:t>
                </a:r>
                <a:r>
                  <a:rPr lang="en-US" b="1" dirty="0">
                    <a:solidFill>
                      <a:srgbClr val="FF0000"/>
                    </a:solidFill>
                  </a:rPr>
                  <a:t>average &gt; lightness  (for this example only)</a:t>
                </a:r>
                <a:endParaRPr lang="he-IL" b="1" dirty="0">
                  <a:solidFill>
                    <a:srgbClr val="FF0000"/>
                  </a:solidFill>
                </a:endParaRPr>
              </a:p>
            </p:txBody>
          </p:sp>
        </mc:Choice>
        <mc:Fallback>
          <p:sp>
            <p:nvSpPr>
              <p:cNvPr id="5" name="Rectangle 4">
                <a:extLst>
                  <a:ext uri="{FF2B5EF4-FFF2-40B4-BE49-F238E27FC236}">
                    <a16:creationId xmlns:a16="http://schemas.microsoft.com/office/drawing/2014/main" id="{28ECFD2C-CE21-D227-3C47-6A2782F9476D}"/>
                  </a:ext>
                </a:extLst>
              </p:cNvPr>
              <p:cNvSpPr>
                <a:spLocks noRot="1" noChangeAspect="1" noMove="1" noResize="1" noEditPoints="1" noAdjustHandles="1" noChangeArrowheads="1" noChangeShapeType="1" noTextEdit="1"/>
              </p:cNvSpPr>
              <p:nvPr/>
            </p:nvSpPr>
            <p:spPr>
              <a:xfrm>
                <a:off x="1356077" y="355219"/>
                <a:ext cx="9190173" cy="1503848"/>
              </a:xfrm>
              <a:prstGeom prst="rect">
                <a:avLst/>
              </a:prstGeom>
              <a:blipFill>
                <a:blip r:embed="rId2"/>
                <a:stretch>
                  <a:fillRect/>
                </a:stretch>
              </a:blipFill>
            </p:spPr>
            <p:txBody>
              <a:bodyPr/>
              <a:lstStyle/>
              <a:p>
                <a:r>
                  <a:rPr lang="he-IL">
                    <a:noFill/>
                  </a:rPr>
                  <a:t> </a:t>
                </a:r>
              </a:p>
            </p:txBody>
          </p:sp>
        </mc:Fallback>
      </mc:AlternateContent>
      <p:pic>
        <p:nvPicPr>
          <p:cNvPr id="10" name="Picture 9">
            <a:extLst>
              <a:ext uri="{FF2B5EF4-FFF2-40B4-BE49-F238E27FC236}">
                <a16:creationId xmlns:a16="http://schemas.microsoft.com/office/drawing/2014/main" id="{CE205955-B407-ABD2-38A7-F4E54C323EFF}"/>
              </a:ext>
            </a:extLst>
          </p:cNvPr>
          <p:cNvPicPr>
            <a:picLocks noChangeAspect="1"/>
          </p:cNvPicPr>
          <p:nvPr/>
        </p:nvPicPr>
        <p:blipFill>
          <a:blip r:embed="rId3"/>
          <a:stretch>
            <a:fillRect/>
          </a:stretch>
        </p:blipFill>
        <p:spPr>
          <a:xfrm>
            <a:off x="0" y="4262450"/>
            <a:ext cx="5667375" cy="2571750"/>
          </a:xfrm>
          <a:prstGeom prst="rect">
            <a:avLst/>
          </a:prstGeom>
        </p:spPr>
      </p:pic>
      <p:pic>
        <p:nvPicPr>
          <p:cNvPr id="12" name="Picture 11">
            <a:extLst>
              <a:ext uri="{FF2B5EF4-FFF2-40B4-BE49-F238E27FC236}">
                <a16:creationId xmlns:a16="http://schemas.microsoft.com/office/drawing/2014/main" id="{00D2AB47-E134-E6FB-FF7E-B61BEFC6A605}"/>
              </a:ext>
            </a:extLst>
          </p:cNvPr>
          <p:cNvPicPr>
            <a:picLocks noChangeAspect="1"/>
          </p:cNvPicPr>
          <p:nvPr/>
        </p:nvPicPr>
        <p:blipFill>
          <a:blip r:embed="rId4"/>
          <a:stretch>
            <a:fillRect/>
          </a:stretch>
        </p:blipFill>
        <p:spPr>
          <a:xfrm>
            <a:off x="3676650" y="2052637"/>
            <a:ext cx="1990725" cy="2143125"/>
          </a:xfrm>
          <a:prstGeom prst="rect">
            <a:avLst/>
          </a:prstGeom>
        </p:spPr>
      </p:pic>
      <p:pic>
        <p:nvPicPr>
          <p:cNvPr id="13" name="Picture 12" descr="A lion with a fluffy mane&#10;&#10;Description automatically generated">
            <a:extLst>
              <a:ext uri="{FF2B5EF4-FFF2-40B4-BE49-F238E27FC236}">
                <a16:creationId xmlns:a16="http://schemas.microsoft.com/office/drawing/2014/main" id="{82B83704-A543-E99A-41A3-AAAEED1E6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5" y="1935204"/>
            <a:ext cx="3224092" cy="2418069"/>
          </a:xfrm>
          <a:prstGeom prst="rect">
            <a:avLst/>
          </a:prstGeom>
        </p:spPr>
      </p:pic>
      <p:pic>
        <p:nvPicPr>
          <p:cNvPr id="15" name="Picture 14">
            <a:extLst>
              <a:ext uri="{FF2B5EF4-FFF2-40B4-BE49-F238E27FC236}">
                <a16:creationId xmlns:a16="http://schemas.microsoft.com/office/drawing/2014/main" id="{7574BE7C-981C-C2CF-C0DB-D8061703519F}"/>
              </a:ext>
            </a:extLst>
          </p:cNvPr>
          <p:cNvPicPr>
            <a:picLocks noChangeAspect="1"/>
          </p:cNvPicPr>
          <p:nvPr/>
        </p:nvPicPr>
        <p:blipFill>
          <a:blip r:embed="rId6"/>
          <a:stretch>
            <a:fillRect/>
          </a:stretch>
        </p:blipFill>
        <p:spPr>
          <a:xfrm>
            <a:off x="10132699" y="1986311"/>
            <a:ext cx="2047875" cy="2143125"/>
          </a:xfrm>
          <a:prstGeom prst="rect">
            <a:avLst/>
          </a:prstGeom>
        </p:spPr>
      </p:pic>
      <p:cxnSp>
        <p:nvCxnSpPr>
          <p:cNvPr id="16" name="Straight Connector 15">
            <a:extLst>
              <a:ext uri="{FF2B5EF4-FFF2-40B4-BE49-F238E27FC236}">
                <a16:creationId xmlns:a16="http://schemas.microsoft.com/office/drawing/2014/main" id="{825504F2-0327-4A79-9FEA-3567F0372CF1}"/>
              </a:ext>
            </a:extLst>
          </p:cNvPr>
          <p:cNvCxnSpPr>
            <a:cxnSpLocks/>
          </p:cNvCxnSpPr>
          <p:nvPr/>
        </p:nvCxnSpPr>
        <p:spPr>
          <a:xfrm>
            <a:off x="6262255" y="1987712"/>
            <a:ext cx="0" cy="4870288"/>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18" name="Picture 17" descr="A lion with a fluffy mane&#10;&#10;Description automatically generated">
            <a:extLst>
              <a:ext uri="{FF2B5EF4-FFF2-40B4-BE49-F238E27FC236}">
                <a16:creationId xmlns:a16="http://schemas.microsoft.com/office/drawing/2014/main" id="{CB7172FB-2D9E-3173-E93B-A8325AE64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4387" y="1968477"/>
            <a:ext cx="3358312" cy="2518734"/>
          </a:xfrm>
          <a:prstGeom prst="rect">
            <a:avLst/>
          </a:prstGeom>
        </p:spPr>
      </p:pic>
      <p:pic>
        <p:nvPicPr>
          <p:cNvPr id="20" name="Picture 19">
            <a:extLst>
              <a:ext uri="{FF2B5EF4-FFF2-40B4-BE49-F238E27FC236}">
                <a16:creationId xmlns:a16="http://schemas.microsoft.com/office/drawing/2014/main" id="{C66015A0-3AB2-8798-4800-9590D8BB7F5C}"/>
              </a:ext>
            </a:extLst>
          </p:cNvPr>
          <p:cNvPicPr>
            <a:picLocks noChangeAspect="1"/>
          </p:cNvPicPr>
          <p:nvPr/>
        </p:nvPicPr>
        <p:blipFill>
          <a:blip r:embed="rId8"/>
          <a:stretch>
            <a:fillRect/>
          </a:stretch>
        </p:blipFill>
        <p:spPr>
          <a:xfrm>
            <a:off x="6902489" y="4516576"/>
            <a:ext cx="5289511" cy="2374521"/>
          </a:xfrm>
          <a:prstGeom prst="rect">
            <a:avLst/>
          </a:prstGeom>
        </p:spPr>
      </p:pic>
      <p:sp>
        <p:nvSpPr>
          <p:cNvPr id="21" name="Rectangle 20">
            <a:extLst>
              <a:ext uri="{FF2B5EF4-FFF2-40B4-BE49-F238E27FC236}">
                <a16:creationId xmlns:a16="http://schemas.microsoft.com/office/drawing/2014/main" id="{7D96BA48-BAB4-E297-84F8-EC2B0A0E7B33}"/>
              </a:ext>
            </a:extLst>
          </p:cNvPr>
          <p:cNvSpPr/>
          <p:nvPr/>
        </p:nvSpPr>
        <p:spPr>
          <a:xfrm>
            <a:off x="4230149" y="2969322"/>
            <a:ext cx="327997" cy="75243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4A6418A3-62A3-6D09-8A8F-ECFA7C95DD49}"/>
              </a:ext>
            </a:extLst>
          </p:cNvPr>
          <p:cNvSpPr/>
          <p:nvPr/>
        </p:nvSpPr>
        <p:spPr>
          <a:xfrm>
            <a:off x="4724294" y="2382980"/>
            <a:ext cx="327997" cy="507503"/>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Rectangle 22">
            <a:extLst>
              <a:ext uri="{FF2B5EF4-FFF2-40B4-BE49-F238E27FC236}">
                <a16:creationId xmlns:a16="http://schemas.microsoft.com/office/drawing/2014/main" id="{52853D04-033B-427E-BF01-029528FEF62B}"/>
              </a:ext>
            </a:extLst>
          </p:cNvPr>
          <p:cNvSpPr/>
          <p:nvPr/>
        </p:nvSpPr>
        <p:spPr>
          <a:xfrm>
            <a:off x="10745566" y="2880546"/>
            <a:ext cx="327997" cy="75243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Rectangle 23">
            <a:extLst>
              <a:ext uri="{FF2B5EF4-FFF2-40B4-BE49-F238E27FC236}">
                <a16:creationId xmlns:a16="http://schemas.microsoft.com/office/drawing/2014/main" id="{1D17BBFB-1E3D-913E-7010-61E69EB508EE}"/>
              </a:ext>
            </a:extLst>
          </p:cNvPr>
          <p:cNvSpPr/>
          <p:nvPr/>
        </p:nvSpPr>
        <p:spPr>
          <a:xfrm>
            <a:off x="11239711" y="2294204"/>
            <a:ext cx="327997" cy="507503"/>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6" name="Straight Arrow Connector 25">
            <a:extLst>
              <a:ext uri="{FF2B5EF4-FFF2-40B4-BE49-F238E27FC236}">
                <a16:creationId xmlns:a16="http://schemas.microsoft.com/office/drawing/2014/main" id="{9E8E1274-D76D-4352-8A3F-C1DD14E0C3B1}"/>
              </a:ext>
            </a:extLst>
          </p:cNvPr>
          <p:cNvCxnSpPr/>
          <p:nvPr/>
        </p:nvCxnSpPr>
        <p:spPr>
          <a:xfrm flipH="1">
            <a:off x="8672945" y="4987636"/>
            <a:ext cx="323273" cy="71620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591AB1B-3A68-CD0C-49E6-2D6B073B1E50}"/>
              </a:ext>
            </a:extLst>
          </p:cNvPr>
          <p:cNvCxnSpPr>
            <a:cxnSpLocks/>
          </p:cNvCxnSpPr>
          <p:nvPr/>
        </p:nvCxnSpPr>
        <p:spPr>
          <a:xfrm flipH="1">
            <a:off x="1847273" y="4616695"/>
            <a:ext cx="290945" cy="121145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9906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FB5DC2-A28D-CCF3-3A1B-68EF1488B731}"/>
              </a:ext>
            </a:extLst>
          </p:cNvPr>
          <p:cNvSpPr>
            <a:spLocks noGrp="1"/>
          </p:cNvSpPr>
          <p:nvPr>
            <p:ph type="sldNum" idx="12"/>
          </p:nvPr>
        </p:nvSpPr>
        <p:spPr>
          <a:xfrm>
            <a:off x="11764662" y="0"/>
            <a:ext cx="427338" cy="349432"/>
          </a:xfrm>
        </p:spPr>
        <p:txBody>
          <a:bodyPr/>
          <a:lstStyle/>
          <a:p>
            <a:pPr algn="r"/>
            <a:fld id="{00000000-1234-1234-1234-123412341234}" type="slidenum">
              <a:rPr lang="en" sz="1400" smtClean="0"/>
              <a:pPr algn="r"/>
              <a:t>26</a:t>
            </a:fld>
            <a:endParaRPr lang="en" sz="1400"/>
          </a:p>
        </p:txBody>
      </p:sp>
      <p:sp>
        <p:nvSpPr>
          <p:cNvPr id="7" name="Google Shape;80;p17">
            <a:extLst>
              <a:ext uri="{FF2B5EF4-FFF2-40B4-BE49-F238E27FC236}">
                <a16:creationId xmlns:a16="http://schemas.microsoft.com/office/drawing/2014/main" id="{D265A130-A381-1FAC-3ABD-342287192B2C}"/>
              </a:ext>
            </a:extLst>
          </p:cNvPr>
          <p:cNvSpPr txBox="1"/>
          <p:nvPr/>
        </p:nvSpPr>
        <p:spPr>
          <a:xfrm>
            <a:off x="1139144" y="-116318"/>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7 </a:t>
            </a:r>
            <a:endParaRPr dirty="0">
              <a:solidFill>
                <a:srgbClr val="FF0000"/>
              </a:solidFill>
            </a:endParaRPr>
          </a:p>
        </p:txBody>
      </p:sp>
      <p:sp>
        <p:nvSpPr>
          <p:cNvPr id="8" name="Rectangle 7">
            <a:extLst>
              <a:ext uri="{FF2B5EF4-FFF2-40B4-BE49-F238E27FC236}">
                <a16:creationId xmlns:a16="http://schemas.microsoft.com/office/drawing/2014/main" id="{DA48CA37-8EEE-3733-FB89-51B052FA1442}"/>
              </a:ext>
            </a:extLst>
          </p:cNvPr>
          <p:cNvSpPr/>
          <p:nvPr/>
        </p:nvSpPr>
        <p:spPr>
          <a:xfrm>
            <a:off x="0" y="1078088"/>
            <a:ext cx="1376218" cy="8151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
        <p:nvSpPr>
          <p:cNvPr id="3" name="Rectangle 2">
            <a:extLst>
              <a:ext uri="{FF2B5EF4-FFF2-40B4-BE49-F238E27FC236}">
                <a16:creationId xmlns:a16="http://schemas.microsoft.com/office/drawing/2014/main" id="{D2562D81-73CB-F450-3AA4-5005C507AD39}"/>
              </a:ext>
            </a:extLst>
          </p:cNvPr>
          <p:cNvSpPr/>
          <p:nvPr/>
        </p:nvSpPr>
        <p:spPr>
          <a:xfrm>
            <a:off x="10594110" y="721106"/>
            <a:ext cx="1597890" cy="1211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pic>
        <p:nvPicPr>
          <p:cNvPr id="9" name="Picture 8">
            <a:extLst>
              <a:ext uri="{FF2B5EF4-FFF2-40B4-BE49-F238E27FC236}">
                <a16:creationId xmlns:a16="http://schemas.microsoft.com/office/drawing/2014/main" id="{155BBC70-5556-C96E-B974-CB2C24091CA8}"/>
              </a:ext>
            </a:extLst>
          </p:cNvPr>
          <p:cNvPicPr>
            <a:picLocks noChangeAspect="1"/>
          </p:cNvPicPr>
          <p:nvPr/>
        </p:nvPicPr>
        <p:blipFill>
          <a:blip r:embed="rId2"/>
          <a:stretch>
            <a:fillRect/>
          </a:stretch>
        </p:blipFill>
        <p:spPr>
          <a:xfrm>
            <a:off x="3321779" y="2289567"/>
            <a:ext cx="2038350" cy="2133600"/>
          </a:xfrm>
          <a:prstGeom prst="rect">
            <a:avLst/>
          </a:prstGeom>
        </p:spPr>
      </p:pic>
      <p:pic>
        <p:nvPicPr>
          <p:cNvPr id="10" name="Picture 9" descr="A lion with a fluffy mane&#10;&#10;Description automatically generated">
            <a:extLst>
              <a:ext uri="{FF2B5EF4-FFF2-40B4-BE49-F238E27FC236}">
                <a16:creationId xmlns:a16="http://schemas.microsoft.com/office/drawing/2014/main" id="{4462907D-DF5A-5D84-42BC-ADD9B9C7E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39976"/>
            <a:ext cx="3236086" cy="2427065"/>
          </a:xfrm>
          <a:prstGeom prst="rect">
            <a:avLst/>
          </a:prstGeom>
        </p:spPr>
      </p:pic>
      <p:pic>
        <p:nvPicPr>
          <p:cNvPr id="12" name="Picture 11">
            <a:extLst>
              <a:ext uri="{FF2B5EF4-FFF2-40B4-BE49-F238E27FC236}">
                <a16:creationId xmlns:a16="http://schemas.microsoft.com/office/drawing/2014/main" id="{E6B6EE2D-8AC4-1190-6AC2-9679B0929F59}"/>
              </a:ext>
            </a:extLst>
          </p:cNvPr>
          <p:cNvPicPr>
            <a:picLocks noChangeAspect="1"/>
          </p:cNvPicPr>
          <p:nvPr/>
        </p:nvPicPr>
        <p:blipFill>
          <a:blip r:embed="rId4"/>
          <a:stretch>
            <a:fillRect/>
          </a:stretch>
        </p:blipFill>
        <p:spPr>
          <a:xfrm>
            <a:off x="0" y="4507345"/>
            <a:ext cx="5229547" cy="2350655"/>
          </a:xfrm>
          <a:prstGeom prst="rect">
            <a:avLst/>
          </a:prstGeom>
        </p:spPr>
      </p:pic>
      <p:pic>
        <p:nvPicPr>
          <p:cNvPr id="14" name="Picture 13">
            <a:extLst>
              <a:ext uri="{FF2B5EF4-FFF2-40B4-BE49-F238E27FC236}">
                <a16:creationId xmlns:a16="http://schemas.microsoft.com/office/drawing/2014/main" id="{F1136D43-8280-868E-527F-13102EDF0EDF}"/>
              </a:ext>
            </a:extLst>
          </p:cNvPr>
          <p:cNvPicPr>
            <a:picLocks noChangeAspect="1"/>
          </p:cNvPicPr>
          <p:nvPr/>
        </p:nvPicPr>
        <p:blipFill>
          <a:blip r:embed="rId5"/>
          <a:stretch>
            <a:fillRect/>
          </a:stretch>
        </p:blipFill>
        <p:spPr>
          <a:xfrm>
            <a:off x="10021455" y="2031828"/>
            <a:ext cx="2170545" cy="2325584"/>
          </a:xfrm>
          <a:prstGeom prst="rect">
            <a:avLst/>
          </a:prstGeom>
        </p:spPr>
      </p:pic>
      <p:cxnSp>
        <p:nvCxnSpPr>
          <p:cNvPr id="15" name="Straight Connector 14">
            <a:extLst>
              <a:ext uri="{FF2B5EF4-FFF2-40B4-BE49-F238E27FC236}">
                <a16:creationId xmlns:a16="http://schemas.microsoft.com/office/drawing/2014/main" id="{27797D9C-FC8B-67A4-1A04-8730A2B1D49F}"/>
              </a:ext>
            </a:extLst>
          </p:cNvPr>
          <p:cNvCxnSpPr>
            <a:cxnSpLocks/>
          </p:cNvCxnSpPr>
          <p:nvPr/>
        </p:nvCxnSpPr>
        <p:spPr>
          <a:xfrm>
            <a:off x="5909569" y="2133600"/>
            <a:ext cx="0" cy="4716212"/>
          </a:xfrm>
          <a:prstGeom prst="line">
            <a:avLst/>
          </a:prstGeom>
          <a:ln>
            <a:prstDash val="dash"/>
          </a:ln>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260969D8-466C-A7F5-5831-0FC1BEC576E3}"/>
              </a:ext>
            </a:extLst>
          </p:cNvPr>
          <p:cNvPicPr>
            <a:picLocks noChangeAspect="1"/>
          </p:cNvPicPr>
          <p:nvPr/>
        </p:nvPicPr>
        <p:blipFill>
          <a:blip r:embed="rId6"/>
          <a:stretch>
            <a:fillRect/>
          </a:stretch>
        </p:blipFill>
        <p:spPr>
          <a:xfrm>
            <a:off x="6585528" y="4351576"/>
            <a:ext cx="5606472" cy="2506423"/>
          </a:xfrm>
          <a:prstGeom prst="rect">
            <a:avLst/>
          </a:prstGeom>
        </p:spPr>
      </p:pic>
      <p:pic>
        <p:nvPicPr>
          <p:cNvPr id="19" name="Picture 18" descr="A lion with long mane&#10;&#10;Description automatically generated">
            <a:extLst>
              <a:ext uri="{FF2B5EF4-FFF2-40B4-BE49-F238E27FC236}">
                <a16:creationId xmlns:a16="http://schemas.microsoft.com/office/drawing/2014/main" id="{5B3A65F0-918D-1E1C-2C86-DF98B12450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2012" y="1958108"/>
            <a:ext cx="3275413" cy="2456560"/>
          </a:xfrm>
          <a:prstGeom prst="rect">
            <a:avLst/>
          </a:prstGeom>
        </p:spPr>
      </p:pic>
      <p:sp>
        <p:nvSpPr>
          <p:cNvPr id="20" name="Rectangle 19">
            <a:extLst>
              <a:ext uri="{FF2B5EF4-FFF2-40B4-BE49-F238E27FC236}">
                <a16:creationId xmlns:a16="http://schemas.microsoft.com/office/drawing/2014/main" id="{00F881B8-53DE-BE72-FF85-AC32F3CA4A32}"/>
              </a:ext>
            </a:extLst>
          </p:cNvPr>
          <p:cNvSpPr/>
          <p:nvPr/>
        </p:nvSpPr>
        <p:spPr>
          <a:xfrm>
            <a:off x="3882472" y="3190995"/>
            <a:ext cx="327997" cy="75243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270BD449-6091-B8C1-2CFA-FB82B969DA69}"/>
              </a:ext>
            </a:extLst>
          </p:cNvPr>
          <p:cNvSpPr/>
          <p:nvPr/>
        </p:nvSpPr>
        <p:spPr>
          <a:xfrm>
            <a:off x="4376617" y="2604653"/>
            <a:ext cx="327997" cy="507503"/>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4BD26012-2286-146D-26EE-A0FC3F4288FF}"/>
              </a:ext>
            </a:extLst>
          </p:cNvPr>
          <p:cNvSpPr/>
          <p:nvPr/>
        </p:nvSpPr>
        <p:spPr>
          <a:xfrm>
            <a:off x="10594110" y="3001649"/>
            <a:ext cx="416447" cy="82220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Rectangle 22">
            <a:extLst>
              <a:ext uri="{FF2B5EF4-FFF2-40B4-BE49-F238E27FC236}">
                <a16:creationId xmlns:a16="http://schemas.microsoft.com/office/drawing/2014/main" id="{C87F71FA-A955-7B49-EFC9-102BC49E7D7E}"/>
              </a:ext>
            </a:extLst>
          </p:cNvPr>
          <p:cNvSpPr/>
          <p:nvPr/>
        </p:nvSpPr>
        <p:spPr>
          <a:xfrm>
            <a:off x="11143671" y="2415307"/>
            <a:ext cx="416447" cy="554561"/>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26" name="Rectangle 25">
                <a:extLst>
                  <a:ext uri="{FF2B5EF4-FFF2-40B4-BE49-F238E27FC236}">
                    <a16:creationId xmlns:a16="http://schemas.microsoft.com/office/drawing/2014/main" id="{92C4EE22-E422-623D-B0F3-C6EFB7312609}"/>
                  </a:ext>
                </a:extLst>
              </p:cNvPr>
              <p:cNvSpPr/>
              <p:nvPr/>
            </p:nvSpPr>
            <p:spPr>
              <a:xfrm>
                <a:off x="1649902" y="324762"/>
                <a:ext cx="8371553" cy="1662950"/>
              </a:xfrm>
              <a:prstGeom prst="rect">
                <a:avLst/>
              </a:prstGeom>
            </p:spPr>
            <p:style>
              <a:lnRef idx="0">
                <a:schemeClr val="accent1"/>
              </a:lnRef>
              <a:fillRef idx="3">
                <a:schemeClr val="accent1"/>
              </a:fillRef>
              <a:effectRef idx="3">
                <a:schemeClr val="accent1"/>
              </a:effectRef>
              <a:fontRef idx="minor">
                <a:schemeClr val="lt1"/>
              </a:fontRef>
            </p:style>
            <p:txBody>
              <a:bodyPr rtlCol="1" anchor="ctr"/>
              <a:lstStyle/>
              <a:p>
                <a:r>
                  <a:rPr lang="en-US" b="1" dirty="0">
                    <a:solidFill>
                      <a:srgbClr val="FFFF00"/>
                    </a:solidFill>
                  </a:rPr>
                  <a:t>We can see that the Single-color channel and the luminosity algorithms provides us different visual results. The main visual difference is the red areas that become much darker in the Single-color channel in a way that damages its quality. The luminosity’s results are more realistic. The profiles of the Single-color channel are more tense and deliver more details of the color image but it hearts its realism. </a:t>
                </a:r>
                <a14:m>
                  <m:oMath xmlns:m="http://schemas.openxmlformats.org/officeDocument/2006/math">
                    <m:r>
                      <a:rPr lang="en-US" b="1" i="1" smtClean="0">
                        <a:solidFill>
                          <a:srgbClr val="FFFF00"/>
                        </a:solidFill>
                        <a:latin typeface="Cambria Math" panose="02040503050406030204" pitchFamily="18" charset="0"/>
                        <a:ea typeface="Cambria Math" panose="02040503050406030204" pitchFamily="18" charset="0"/>
                      </a:rPr>
                      <m:t>⇒</m:t>
                    </m:r>
                  </m:oMath>
                </a14:m>
                <a:r>
                  <a:rPr lang="en-US" b="1" dirty="0">
                    <a:solidFill>
                      <a:srgbClr val="FFFF00"/>
                    </a:solidFill>
                  </a:rPr>
                  <a:t> </a:t>
                </a:r>
                <a:r>
                  <a:rPr lang="en-US" b="1" dirty="0">
                    <a:solidFill>
                      <a:srgbClr val="FF0000"/>
                    </a:solidFill>
                  </a:rPr>
                  <a:t>luminosity &gt; Single color channel   (for this example only)</a:t>
                </a:r>
                <a:endParaRPr lang="he-IL" b="1" dirty="0">
                  <a:solidFill>
                    <a:srgbClr val="FFFF00"/>
                  </a:solidFill>
                </a:endParaRPr>
              </a:p>
            </p:txBody>
          </p:sp>
        </mc:Choice>
        <mc:Fallback>
          <p:sp>
            <p:nvSpPr>
              <p:cNvPr id="26" name="Rectangle 25">
                <a:extLst>
                  <a:ext uri="{FF2B5EF4-FFF2-40B4-BE49-F238E27FC236}">
                    <a16:creationId xmlns:a16="http://schemas.microsoft.com/office/drawing/2014/main" id="{92C4EE22-E422-623D-B0F3-C6EFB7312609}"/>
                  </a:ext>
                </a:extLst>
              </p:cNvPr>
              <p:cNvSpPr>
                <a:spLocks noRot="1" noChangeAspect="1" noMove="1" noResize="1" noEditPoints="1" noAdjustHandles="1" noChangeArrowheads="1" noChangeShapeType="1" noTextEdit="1"/>
              </p:cNvSpPr>
              <p:nvPr/>
            </p:nvSpPr>
            <p:spPr>
              <a:xfrm>
                <a:off x="1649902" y="324762"/>
                <a:ext cx="8371553" cy="1662950"/>
              </a:xfrm>
              <a:prstGeom prst="rect">
                <a:avLst/>
              </a:prstGeom>
              <a:blipFill>
                <a:blip r:embed="rId8"/>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439357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27</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8 </a:t>
            </a:r>
            <a:endParaRPr dirty="0">
              <a:solidFill>
                <a:srgbClr val="FF0000"/>
              </a:solidFill>
            </a:endParaRPr>
          </a:p>
        </p:txBody>
      </p:sp>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75921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11" name="Rectangle 10">
            <a:extLst>
              <a:ext uri="{FF2B5EF4-FFF2-40B4-BE49-F238E27FC236}">
                <a16:creationId xmlns:a16="http://schemas.microsoft.com/office/drawing/2014/main" id="{30D734F3-3D61-929B-B3BA-00671CF89B8A}"/>
              </a:ext>
            </a:extLst>
          </p:cNvPr>
          <p:cNvSpPr/>
          <p:nvPr/>
        </p:nvSpPr>
        <p:spPr>
          <a:xfrm>
            <a:off x="4440083" y="360469"/>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2" name="Picture 1" descr="A colorful lion with blue eyes&#10;&#10;Description automatically generated">
            <a:extLst>
              <a:ext uri="{FF2B5EF4-FFF2-40B4-BE49-F238E27FC236}">
                <a16:creationId xmlns:a16="http://schemas.microsoft.com/office/drawing/2014/main" id="{3BF022A5-8458-8D2C-77AC-9DFD2E94C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55" y="323525"/>
            <a:ext cx="3743418" cy="2807562"/>
          </a:xfrm>
          <a:prstGeom prst="rect">
            <a:avLst/>
          </a:prstGeom>
        </p:spPr>
      </p:pic>
      <p:pic>
        <p:nvPicPr>
          <p:cNvPr id="3" name="Picture 2" descr="A lion with a fluffy mane&#10;&#10;Description automatically generated">
            <a:extLst>
              <a:ext uri="{FF2B5EF4-FFF2-40B4-BE49-F238E27FC236}">
                <a16:creationId xmlns:a16="http://schemas.microsoft.com/office/drawing/2014/main" id="{7EFF990C-DE42-F678-49FD-D07860CA4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0932" y="759953"/>
            <a:ext cx="3781068" cy="2835801"/>
          </a:xfrm>
          <a:prstGeom prst="rect">
            <a:avLst/>
          </a:prstGeom>
        </p:spPr>
      </p:pic>
      <p:pic>
        <p:nvPicPr>
          <p:cNvPr id="5" name="Picture 4" descr="A lion with a fluffy mane&#10;&#10;Description automatically generated">
            <a:extLst>
              <a:ext uri="{FF2B5EF4-FFF2-40B4-BE49-F238E27FC236}">
                <a16:creationId xmlns:a16="http://schemas.microsoft.com/office/drawing/2014/main" id="{470B534C-FEC1-0095-99EC-CC3F3FBC2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774" y="4093808"/>
            <a:ext cx="3683226" cy="2762420"/>
          </a:xfrm>
          <a:prstGeom prst="rect">
            <a:avLst/>
          </a:prstGeom>
        </p:spPr>
      </p:pic>
      <p:pic>
        <p:nvPicPr>
          <p:cNvPr id="7" name="Picture 6" descr="A lion with a fluffy mane&#10;&#10;Description automatically generated">
            <a:extLst>
              <a:ext uri="{FF2B5EF4-FFF2-40B4-BE49-F238E27FC236}">
                <a16:creationId xmlns:a16="http://schemas.microsoft.com/office/drawing/2014/main" id="{97FFE471-4662-5911-89DB-4F361B104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912" y="739585"/>
            <a:ext cx="3887203" cy="2915403"/>
          </a:xfrm>
          <a:prstGeom prst="rect">
            <a:avLst/>
          </a:prstGeom>
        </p:spPr>
      </p:pic>
      <p:pic>
        <p:nvPicPr>
          <p:cNvPr id="14" name="Picture 13" descr="A lion with long mane&#10;&#10;Description automatically generated">
            <a:extLst>
              <a:ext uri="{FF2B5EF4-FFF2-40B4-BE49-F238E27FC236}">
                <a16:creationId xmlns:a16="http://schemas.microsoft.com/office/drawing/2014/main" id="{20145543-09CF-9C44-419B-5E6171F38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2208" y="4216433"/>
            <a:ext cx="3519726" cy="2639795"/>
          </a:xfrm>
          <a:prstGeom prst="rect">
            <a:avLst/>
          </a:prstGeom>
        </p:spPr>
      </p:pic>
      <p:sp>
        <p:nvSpPr>
          <p:cNvPr id="10" name="Google Shape;247;p26">
            <a:extLst>
              <a:ext uri="{FF2B5EF4-FFF2-40B4-BE49-F238E27FC236}">
                <a16:creationId xmlns:a16="http://schemas.microsoft.com/office/drawing/2014/main" id="{9AD2874A-B172-4579-D158-6F98D3C1C690}"/>
              </a:ext>
            </a:extLst>
          </p:cNvPr>
          <p:cNvSpPr txBox="1"/>
          <p:nvPr/>
        </p:nvSpPr>
        <p:spPr>
          <a:xfrm>
            <a:off x="-1" y="3131087"/>
            <a:ext cx="4440083" cy="369331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lvl="0" indent="0">
              <a:spcBef>
                <a:spcPts val="0"/>
              </a:spcBef>
              <a:spcAft>
                <a:spcPts val="0"/>
              </a:spcAft>
              <a:buNone/>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b="1" dirty="0"/>
              <a:t>It can be seen that the algorithms of Average and Lightness produce quite similar results. </a:t>
            </a:r>
            <a:r>
              <a:rPr lang="en-US" b="1" dirty="0"/>
              <a:t>T</a:t>
            </a:r>
            <a:r>
              <a:rPr lang="en" b="1" dirty="0"/>
              <a:t>he average is better between them. (more details in red areas). However Luminosity blackens the background and gets more dark spots on the inside of the lion, making more realistic facial features. </a:t>
            </a:r>
            <a:r>
              <a:rPr lang="en-US" b="1" dirty="0"/>
              <a:t>T</a:t>
            </a:r>
            <a:r>
              <a:rPr lang="en" b="1" dirty="0"/>
              <a:t>he </a:t>
            </a:r>
            <a:r>
              <a:rPr lang="en-US" b="1" dirty="0"/>
              <a:t>single-color channel</a:t>
            </a:r>
            <a:r>
              <a:rPr lang="en" b="1" dirty="0"/>
              <a:t> blacken the red and pink areas even more makes it unrealistic. </a:t>
            </a:r>
            <a:r>
              <a:rPr lang="en-US" b="1" dirty="0"/>
              <a:t>conclusion : </a:t>
            </a:r>
            <a:r>
              <a:rPr lang="en-US" b="1" u="sng" dirty="0">
                <a:solidFill>
                  <a:srgbClr val="FFFF00"/>
                </a:solidFill>
              </a:rPr>
              <a:t>luminosity wins.</a:t>
            </a:r>
          </a:p>
          <a:p>
            <a:pPr marL="0" lvl="0" indent="0" algn="l" rtl="0">
              <a:spcBef>
                <a:spcPts val="0"/>
              </a:spcBef>
              <a:spcAft>
                <a:spcPts val="0"/>
              </a:spcAft>
              <a:buNone/>
            </a:pPr>
            <a:r>
              <a:rPr lang="en-US" b="1" u="sng" dirty="0">
                <a:solidFill>
                  <a:srgbClr val="FFFF00"/>
                </a:solidFill>
              </a:rPr>
              <a:t>Total score will be:</a:t>
            </a:r>
          </a:p>
          <a:p>
            <a:pPr marL="0" lvl="0" indent="0" algn="l" rtl="0">
              <a:spcBef>
                <a:spcPts val="0"/>
              </a:spcBef>
              <a:spcAft>
                <a:spcPts val="0"/>
              </a:spcAft>
              <a:buNone/>
            </a:pPr>
            <a:r>
              <a:rPr lang="en-US" b="1" u="sng" dirty="0">
                <a:solidFill>
                  <a:srgbClr val="FF0000"/>
                </a:solidFill>
              </a:rPr>
              <a:t>luminosity&gt;average &gt; lightness &gt; SCH</a:t>
            </a:r>
            <a:endParaRPr lang="en-US" b="1" u="sng" dirty="0">
              <a:solidFill>
                <a:srgbClr val="FFFF00"/>
              </a:solidFill>
            </a:endParaRPr>
          </a:p>
        </p:txBody>
      </p:sp>
      <p:sp>
        <p:nvSpPr>
          <p:cNvPr id="8" name="Rectangle 7">
            <a:extLst>
              <a:ext uri="{FF2B5EF4-FFF2-40B4-BE49-F238E27FC236}">
                <a16:creationId xmlns:a16="http://schemas.microsoft.com/office/drawing/2014/main" id="{E3A567CB-79FF-9499-3F2C-3C7E1912B783}"/>
              </a:ext>
            </a:extLst>
          </p:cNvPr>
          <p:cNvSpPr/>
          <p:nvPr/>
        </p:nvSpPr>
        <p:spPr>
          <a:xfrm>
            <a:off x="4977383" y="3780337"/>
            <a:ext cx="2827581" cy="436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700" b="1" dirty="0">
                <a:solidFill>
                  <a:srgbClr val="FFFF00"/>
                </a:solidFill>
              </a:rPr>
              <a:t>(3) </a:t>
            </a:r>
            <a:r>
              <a:rPr lang="en-US" sz="1700" b="1" dirty="0"/>
              <a:t>Using “single color channel Algorithm”</a:t>
            </a:r>
            <a:endParaRPr lang="he-IL" sz="1700" b="1" dirty="0"/>
          </a:p>
        </p:txBody>
      </p:sp>
    </p:spTree>
    <p:extLst>
      <p:ext uri="{BB962C8B-B14F-4D97-AF65-F5344CB8AC3E}">
        <p14:creationId xmlns:p14="http://schemas.microsoft.com/office/powerpoint/2010/main" val="1926784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417C0F-FACF-1062-6999-1C2603CDF13F}"/>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28</a:t>
            </a:fld>
            <a:endParaRPr lang="en" sz="1400"/>
          </a:p>
        </p:txBody>
      </p:sp>
      <p:sp>
        <p:nvSpPr>
          <p:cNvPr id="5" name="Google Shape;287;p29">
            <a:extLst>
              <a:ext uri="{FF2B5EF4-FFF2-40B4-BE49-F238E27FC236}">
                <a16:creationId xmlns:a16="http://schemas.microsoft.com/office/drawing/2014/main" id="{062C33F5-D27D-3374-D20D-CCF0E62E8F59}"/>
              </a:ext>
            </a:extLst>
          </p:cNvPr>
          <p:cNvSpPr txBox="1"/>
          <p:nvPr/>
        </p:nvSpPr>
        <p:spPr>
          <a:xfrm>
            <a:off x="1057525" y="976186"/>
            <a:ext cx="10076948" cy="4704178"/>
          </a:xfrm>
          <a:prstGeom prst="rect">
            <a:avLst/>
          </a:prstGeo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The lightness algorithm works by reduce the contrast, so it will work better in images where the contrast between the colors is stronger.</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The average algorithm is the most simple one. You just have to take the average of three colors.</a:t>
            </a:r>
            <a:endParaRPr dirty="0"/>
          </a:p>
          <a:p>
            <a:pPr marL="457200" lvl="0" indent="0" algn="l" rtl="0">
              <a:spcBef>
                <a:spcPts val="0"/>
              </a:spcBef>
              <a:spcAft>
                <a:spcPts val="0"/>
              </a:spcAft>
              <a:buNone/>
            </a:pPr>
            <a:r>
              <a:rPr lang="en" dirty="0"/>
              <a:t>But sometimes the images can be more black image then grayscale image(or vice versa).</a:t>
            </a:r>
          </a:p>
          <a:p>
            <a:pPr marL="457200" lvl="0" indent="0" algn="l" rtl="0">
              <a:spcBef>
                <a:spcPts val="0"/>
              </a:spcBef>
              <a:spcAft>
                <a:spcPts val="0"/>
              </a:spcAft>
              <a:buNone/>
            </a:pPr>
            <a:r>
              <a:rPr lang="en" dirty="0"/>
              <a:t>Its arise due to the fact, that we take average of the three colors. Since the three different colors have three different wavelength and have their own contribution in the formation of image. If we want to improve this conversion so we have to take average according to their contribution, not done it averagely using average method.</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Sometimes couple of methods produce very similar results.</a:t>
            </a:r>
          </a:p>
          <a:p>
            <a:pPr marL="139700" lvl="0" algn="l" rtl="0">
              <a:spcBef>
                <a:spcPts val="0"/>
              </a:spcBef>
              <a:spcAft>
                <a:spcPts val="0"/>
              </a:spcAft>
              <a:buSzPts val="1400"/>
            </a:pPr>
            <a:endParaRPr lang="en" dirty="0"/>
          </a:p>
          <a:p>
            <a:pPr marL="457200" lvl="0" indent="-317500" algn="l" rtl="0">
              <a:spcBef>
                <a:spcPts val="0"/>
              </a:spcBef>
              <a:spcAft>
                <a:spcPts val="0"/>
              </a:spcAft>
              <a:buSzPts val="1400"/>
              <a:buChar char="-"/>
            </a:pPr>
            <a:r>
              <a:rPr lang="en-US" dirty="0"/>
              <a:t>T</a:t>
            </a:r>
            <a:r>
              <a:rPr lang="en" dirty="0"/>
              <a:t>he </a:t>
            </a:r>
            <a:r>
              <a:rPr lang="en-US" dirty="0"/>
              <a:t>single color channel Algorithm turns the green areas into white areas and strong colors (like red and pink) into almost black color.</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US" dirty="0"/>
              <a:t>The two most realistic results came from the </a:t>
            </a:r>
            <a:r>
              <a:rPr lang="en-US" b="1" dirty="0"/>
              <a:t>luminosity </a:t>
            </a:r>
            <a:r>
              <a:rPr lang="en-US" dirty="0"/>
              <a:t>and the </a:t>
            </a:r>
            <a:r>
              <a:rPr lang="en" b="1" dirty="0"/>
              <a:t>average </a:t>
            </a:r>
            <a:r>
              <a:rPr lang="en" dirty="0"/>
              <a:t>algorithms</a:t>
            </a:r>
            <a:endParaRPr b="1" dirty="0"/>
          </a:p>
        </p:txBody>
      </p:sp>
      <p:sp>
        <p:nvSpPr>
          <p:cNvPr id="2" name="Google Shape;80;p17">
            <a:extLst>
              <a:ext uri="{FF2B5EF4-FFF2-40B4-BE49-F238E27FC236}">
                <a16:creationId xmlns:a16="http://schemas.microsoft.com/office/drawing/2014/main" id="{6770E8B8-FB13-7A63-C1CE-5BFAF141DD3A}"/>
              </a:ext>
            </a:extLst>
          </p:cNvPr>
          <p:cNvSpPr txBox="1"/>
          <p:nvPr/>
        </p:nvSpPr>
        <p:spPr>
          <a:xfrm>
            <a:off x="1160293" y="-7055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9 </a:t>
            </a:r>
            <a:endParaRPr dirty="0">
              <a:solidFill>
                <a:srgbClr val="FF0000"/>
              </a:solidFill>
            </a:endParaRPr>
          </a:p>
        </p:txBody>
      </p:sp>
      <p:sp>
        <p:nvSpPr>
          <p:cNvPr id="3" name="Google Shape;80;p17">
            <a:extLst>
              <a:ext uri="{FF2B5EF4-FFF2-40B4-BE49-F238E27FC236}">
                <a16:creationId xmlns:a16="http://schemas.microsoft.com/office/drawing/2014/main" id="{8CB42E53-DAE5-9AFC-357C-6FB6D580853C}"/>
              </a:ext>
            </a:extLst>
          </p:cNvPr>
          <p:cNvSpPr txBox="1"/>
          <p:nvPr/>
        </p:nvSpPr>
        <p:spPr>
          <a:xfrm>
            <a:off x="4830506" y="338909"/>
            <a:ext cx="1865820"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0070C0"/>
                </a:solidFill>
              </a:rPr>
              <a:t>Conclusions:</a:t>
            </a:r>
            <a:endParaRPr dirty="0">
              <a:solidFill>
                <a:srgbClr val="FF0000"/>
              </a:solidFill>
            </a:endParaRPr>
          </a:p>
        </p:txBody>
      </p:sp>
    </p:spTree>
    <p:extLst>
      <p:ext uri="{BB962C8B-B14F-4D97-AF65-F5344CB8AC3E}">
        <p14:creationId xmlns:p14="http://schemas.microsoft.com/office/powerpoint/2010/main" val="4105584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9DA66-438E-A90D-449D-D3027488015C}"/>
              </a:ext>
            </a:extLst>
          </p:cNvPr>
          <p:cNvSpPr>
            <a:spLocks noGrp="1"/>
          </p:cNvSpPr>
          <p:nvPr>
            <p:ph type="sldNum" idx="12"/>
          </p:nvPr>
        </p:nvSpPr>
        <p:spPr>
          <a:xfrm>
            <a:off x="11646404" y="0"/>
            <a:ext cx="513840" cy="369332"/>
          </a:xfrm>
        </p:spPr>
        <p:txBody>
          <a:bodyPr/>
          <a:lstStyle/>
          <a:p>
            <a:pPr algn="r"/>
            <a:fld id="{00000000-1234-1234-1234-123412341234}" type="slidenum">
              <a:rPr lang="en" sz="1400" smtClean="0"/>
              <a:pPr algn="r"/>
              <a:t>29</a:t>
            </a:fld>
            <a:endParaRPr lang="en" sz="1400" dirty="0"/>
          </a:p>
        </p:txBody>
      </p:sp>
      <p:sp>
        <p:nvSpPr>
          <p:cNvPr id="6" name="TextBox 5">
            <a:extLst>
              <a:ext uri="{FF2B5EF4-FFF2-40B4-BE49-F238E27FC236}">
                <a16:creationId xmlns:a16="http://schemas.microsoft.com/office/drawing/2014/main" id="{3C86E319-785B-2CED-E335-94364EEA029E}"/>
              </a:ext>
            </a:extLst>
          </p:cNvPr>
          <p:cNvSpPr txBox="1"/>
          <p:nvPr/>
        </p:nvSpPr>
        <p:spPr>
          <a:xfrm>
            <a:off x="15748" y="1238123"/>
            <a:ext cx="596305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https://do-marlay-ka-moonh.medium.com/converting-color-images-to-grayscale-ab0120ea2c1e</a:t>
            </a:r>
          </a:p>
        </p:txBody>
      </p:sp>
      <p:sp>
        <p:nvSpPr>
          <p:cNvPr id="8" name="TextBox 7">
            <a:extLst>
              <a:ext uri="{FF2B5EF4-FFF2-40B4-BE49-F238E27FC236}">
                <a16:creationId xmlns:a16="http://schemas.microsoft.com/office/drawing/2014/main" id="{C27524D3-D45E-953C-4087-098816B5DC20}"/>
              </a:ext>
            </a:extLst>
          </p:cNvPr>
          <p:cNvSpPr txBox="1"/>
          <p:nvPr/>
        </p:nvSpPr>
        <p:spPr>
          <a:xfrm>
            <a:off x="6964538" y="1223442"/>
            <a:ext cx="392511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[2] Converting Color Images to Grayscale - Sep 25, 2017 – In medium</a:t>
            </a:r>
          </a:p>
        </p:txBody>
      </p:sp>
      <p:sp>
        <p:nvSpPr>
          <p:cNvPr id="9" name="Arrow: Left-Right 8">
            <a:extLst>
              <a:ext uri="{FF2B5EF4-FFF2-40B4-BE49-F238E27FC236}">
                <a16:creationId xmlns:a16="http://schemas.microsoft.com/office/drawing/2014/main" id="{40F94F4A-B48E-A99C-48CA-D19A26D2B3B0}"/>
              </a:ext>
            </a:extLst>
          </p:cNvPr>
          <p:cNvSpPr/>
          <p:nvPr/>
        </p:nvSpPr>
        <p:spPr>
          <a:xfrm>
            <a:off x="6096000" y="1371599"/>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Box 21">
            <a:extLst>
              <a:ext uri="{FF2B5EF4-FFF2-40B4-BE49-F238E27FC236}">
                <a16:creationId xmlns:a16="http://schemas.microsoft.com/office/drawing/2014/main" id="{BDF578D0-F7DD-6EF9-2365-0308F807AAA5}"/>
              </a:ext>
            </a:extLst>
          </p:cNvPr>
          <p:cNvSpPr txBox="1"/>
          <p:nvPr/>
        </p:nvSpPr>
        <p:spPr>
          <a:xfrm>
            <a:off x="-12036" y="2144931"/>
            <a:ext cx="616247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https://fiveko.com/convert-rgb-to-grayscale-algorithms/</a:t>
            </a:r>
          </a:p>
        </p:txBody>
      </p:sp>
      <p:sp>
        <p:nvSpPr>
          <p:cNvPr id="23" name="Arrow: Left-Right 22">
            <a:extLst>
              <a:ext uri="{FF2B5EF4-FFF2-40B4-BE49-F238E27FC236}">
                <a16:creationId xmlns:a16="http://schemas.microsoft.com/office/drawing/2014/main" id="{89221112-4330-CACC-2E44-EBFA98407BFC}"/>
              </a:ext>
            </a:extLst>
          </p:cNvPr>
          <p:cNvSpPr/>
          <p:nvPr/>
        </p:nvSpPr>
        <p:spPr>
          <a:xfrm>
            <a:off x="6272718" y="2098153"/>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a:extLst>
              <a:ext uri="{FF2B5EF4-FFF2-40B4-BE49-F238E27FC236}">
                <a16:creationId xmlns:a16="http://schemas.microsoft.com/office/drawing/2014/main" id="{0BC17B17-38D4-749D-18CC-78E36ADFCF72}"/>
              </a:ext>
            </a:extLst>
          </p:cNvPr>
          <p:cNvSpPr txBox="1"/>
          <p:nvPr/>
        </p:nvSpPr>
        <p:spPr>
          <a:xfrm>
            <a:off x="7118089" y="2088744"/>
            <a:ext cx="503240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[3] = Algorithms for RGB to Grayscale conversion</a:t>
            </a:r>
          </a:p>
        </p:txBody>
      </p:sp>
      <p:sp>
        <p:nvSpPr>
          <p:cNvPr id="38" name="Google Shape;80;p17">
            <a:extLst>
              <a:ext uri="{FF2B5EF4-FFF2-40B4-BE49-F238E27FC236}">
                <a16:creationId xmlns:a16="http://schemas.microsoft.com/office/drawing/2014/main" id="{BB421AA1-01ED-A0D0-02CC-46117C4D2217}"/>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P1.6 </a:t>
            </a:r>
            <a:r>
              <a:rPr lang="en-US" dirty="0">
                <a:solidFill>
                  <a:srgbClr val="0070C0"/>
                </a:solidFill>
              </a:rPr>
              <a:t>List of sources used (Bibliography) – </a:t>
            </a:r>
            <a:r>
              <a:rPr lang="en-US" dirty="0">
                <a:solidFill>
                  <a:srgbClr val="FF0000"/>
                </a:solidFill>
              </a:rPr>
              <a:t>part 1 </a:t>
            </a:r>
            <a:endParaRPr dirty="0">
              <a:solidFill>
                <a:srgbClr val="FF0000"/>
              </a:solidFill>
            </a:endParaRPr>
          </a:p>
        </p:txBody>
      </p:sp>
      <p:sp>
        <p:nvSpPr>
          <p:cNvPr id="40" name="TextBox 39">
            <a:extLst>
              <a:ext uri="{FF2B5EF4-FFF2-40B4-BE49-F238E27FC236}">
                <a16:creationId xmlns:a16="http://schemas.microsoft.com/office/drawing/2014/main" id="{FC01B899-6305-0328-2E3B-3AEF989176F0}"/>
              </a:ext>
            </a:extLst>
          </p:cNvPr>
          <p:cNvSpPr txBox="1"/>
          <p:nvPr/>
        </p:nvSpPr>
        <p:spPr>
          <a:xfrm>
            <a:off x="-12036" y="453913"/>
            <a:ext cx="589194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https://medium.com/@mjbharmal2002/gray-scaling-with-the-algorithms-b83f87975885</a:t>
            </a:r>
            <a:endParaRPr lang="he-IL" dirty="0"/>
          </a:p>
        </p:txBody>
      </p:sp>
      <p:sp>
        <p:nvSpPr>
          <p:cNvPr id="41" name="Arrow: Left-Right 40">
            <a:extLst>
              <a:ext uri="{FF2B5EF4-FFF2-40B4-BE49-F238E27FC236}">
                <a16:creationId xmlns:a16="http://schemas.microsoft.com/office/drawing/2014/main" id="{8C081641-284E-0354-A59E-02AB99EE6C71}"/>
              </a:ext>
            </a:extLst>
          </p:cNvPr>
          <p:cNvSpPr/>
          <p:nvPr/>
        </p:nvSpPr>
        <p:spPr>
          <a:xfrm>
            <a:off x="6104228" y="606572"/>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TextBox 42">
            <a:extLst>
              <a:ext uri="{FF2B5EF4-FFF2-40B4-BE49-F238E27FC236}">
                <a16:creationId xmlns:a16="http://schemas.microsoft.com/office/drawing/2014/main" id="{8C390129-1240-8197-43E9-D9C4E768BFED}"/>
              </a:ext>
            </a:extLst>
          </p:cNvPr>
          <p:cNvSpPr txBox="1"/>
          <p:nvPr/>
        </p:nvSpPr>
        <p:spPr>
          <a:xfrm>
            <a:off x="6922838" y="443709"/>
            <a:ext cx="441941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  Gray Scaling with the Algorithms / Mustafa Bharmal - Nov 3, 2023</a:t>
            </a:r>
          </a:p>
        </p:txBody>
      </p:sp>
      <p:sp>
        <p:nvSpPr>
          <p:cNvPr id="46" name="TextBox 45">
            <a:extLst>
              <a:ext uri="{FF2B5EF4-FFF2-40B4-BE49-F238E27FC236}">
                <a16:creationId xmlns:a16="http://schemas.microsoft.com/office/drawing/2014/main" id="{59593B3E-2453-9F25-32ED-588945591C99}"/>
              </a:ext>
            </a:extLst>
          </p:cNvPr>
          <p:cNvSpPr txBox="1"/>
          <p:nvPr/>
        </p:nvSpPr>
        <p:spPr>
          <a:xfrm>
            <a:off x="71471" y="2871377"/>
            <a:ext cx="599545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https://ieeexplore.ieee.org/stamp/stamp.jsp?tp=&amp;arnumber=10132453</a:t>
            </a:r>
          </a:p>
        </p:txBody>
      </p:sp>
      <p:sp>
        <p:nvSpPr>
          <p:cNvPr id="48" name="Arrow: Left-Right 47">
            <a:extLst>
              <a:ext uri="{FF2B5EF4-FFF2-40B4-BE49-F238E27FC236}">
                <a16:creationId xmlns:a16="http://schemas.microsoft.com/office/drawing/2014/main" id="{ABC0AB63-A353-A3B3-F662-3DB746FE3868}"/>
              </a:ext>
            </a:extLst>
          </p:cNvPr>
          <p:cNvSpPr/>
          <p:nvPr/>
        </p:nvSpPr>
        <p:spPr>
          <a:xfrm>
            <a:off x="6148202" y="297731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TextBox 51">
            <a:extLst>
              <a:ext uri="{FF2B5EF4-FFF2-40B4-BE49-F238E27FC236}">
                <a16:creationId xmlns:a16="http://schemas.microsoft.com/office/drawing/2014/main" id="{9A5DCC3A-2290-E934-0880-A22E141FEAC6}"/>
              </a:ext>
            </a:extLst>
          </p:cNvPr>
          <p:cNvSpPr txBox="1"/>
          <p:nvPr/>
        </p:nvSpPr>
        <p:spPr>
          <a:xfrm>
            <a:off x="6995807" y="2782669"/>
            <a:ext cx="503240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[4] Color to Grayscale Image Conversion Based on Singular Value Decomposition (SVD)</a:t>
            </a:r>
            <a:endParaRPr lang="he-IL" dirty="0"/>
          </a:p>
        </p:txBody>
      </p:sp>
      <p:sp>
        <p:nvSpPr>
          <p:cNvPr id="54" name="TextBox 53">
            <a:extLst>
              <a:ext uri="{FF2B5EF4-FFF2-40B4-BE49-F238E27FC236}">
                <a16:creationId xmlns:a16="http://schemas.microsoft.com/office/drawing/2014/main" id="{E5A6E07D-8087-53CB-63BD-89D62D650349}"/>
              </a:ext>
            </a:extLst>
          </p:cNvPr>
          <p:cNvSpPr txBox="1"/>
          <p:nvPr/>
        </p:nvSpPr>
        <p:spPr>
          <a:xfrm>
            <a:off x="-12036" y="3828486"/>
            <a:ext cx="532115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https://ieeexplore.ieee.org/document/5445596</a:t>
            </a:r>
          </a:p>
        </p:txBody>
      </p:sp>
      <p:sp>
        <p:nvSpPr>
          <p:cNvPr id="55" name="Arrow: Left-Right 54">
            <a:extLst>
              <a:ext uri="{FF2B5EF4-FFF2-40B4-BE49-F238E27FC236}">
                <a16:creationId xmlns:a16="http://schemas.microsoft.com/office/drawing/2014/main" id="{9D5CB9BC-09EB-6A58-C3EA-435BA61D53FF}"/>
              </a:ext>
            </a:extLst>
          </p:cNvPr>
          <p:cNvSpPr/>
          <p:nvPr/>
        </p:nvSpPr>
        <p:spPr>
          <a:xfrm>
            <a:off x="5381138" y="382848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C2E255F2-2EF5-A20B-B6C3-F29CF54C396B}"/>
              </a:ext>
            </a:extLst>
          </p:cNvPr>
          <p:cNvSpPr txBox="1"/>
          <p:nvPr/>
        </p:nvSpPr>
        <p:spPr>
          <a:xfrm>
            <a:off x="6272718" y="3791047"/>
            <a:ext cx="492001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[5</a:t>
            </a:r>
            <a:r>
              <a:rPr lang="en-US"/>
              <a:t>] Color Image to </a:t>
            </a:r>
            <a:r>
              <a:rPr lang="en-US" dirty="0"/>
              <a:t>Grayscale Image Conversion</a:t>
            </a:r>
          </a:p>
        </p:txBody>
      </p:sp>
      <p:sp>
        <p:nvSpPr>
          <p:cNvPr id="61" name="TextBox 60">
            <a:extLst>
              <a:ext uri="{FF2B5EF4-FFF2-40B4-BE49-F238E27FC236}">
                <a16:creationId xmlns:a16="http://schemas.microsoft.com/office/drawing/2014/main" id="{FA42F8A6-57CD-D046-0FCA-D13646463896}"/>
              </a:ext>
            </a:extLst>
          </p:cNvPr>
          <p:cNvSpPr txBox="1"/>
          <p:nvPr/>
        </p:nvSpPr>
        <p:spPr>
          <a:xfrm>
            <a:off x="0" y="4438077"/>
            <a:ext cx="616989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https://www.jeremymorgan.com/tutorials/opencv/how-to-grayscale-image/?source=post_page-----b83f87975885-</a:t>
            </a:r>
          </a:p>
        </p:txBody>
      </p:sp>
      <p:sp>
        <p:nvSpPr>
          <p:cNvPr id="62" name="Arrow: Left-Right 61">
            <a:extLst>
              <a:ext uri="{FF2B5EF4-FFF2-40B4-BE49-F238E27FC236}">
                <a16:creationId xmlns:a16="http://schemas.microsoft.com/office/drawing/2014/main" id="{78756381-85C0-149F-2B81-37870FC43F8A}"/>
              </a:ext>
            </a:extLst>
          </p:cNvPr>
          <p:cNvSpPr/>
          <p:nvPr/>
        </p:nvSpPr>
        <p:spPr>
          <a:xfrm>
            <a:off x="6221750" y="458302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TextBox 62">
            <a:extLst>
              <a:ext uri="{FF2B5EF4-FFF2-40B4-BE49-F238E27FC236}">
                <a16:creationId xmlns:a16="http://schemas.microsoft.com/office/drawing/2014/main" id="{34EA96C7-AD04-A3BC-7F4E-C9A8599C7F6E}"/>
              </a:ext>
            </a:extLst>
          </p:cNvPr>
          <p:cNvSpPr txBox="1"/>
          <p:nvPr/>
        </p:nvSpPr>
        <p:spPr>
          <a:xfrm>
            <a:off x="6995807" y="4522426"/>
            <a:ext cx="515468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[6] Grayscaling Images Made Simple with OpenCV</a:t>
            </a:r>
          </a:p>
        </p:txBody>
      </p:sp>
      <p:sp>
        <p:nvSpPr>
          <p:cNvPr id="1024" name="TextBox 1023">
            <a:extLst>
              <a:ext uri="{FF2B5EF4-FFF2-40B4-BE49-F238E27FC236}">
                <a16:creationId xmlns:a16="http://schemas.microsoft.com/office/drawing/2014/main" id="{112E59DF-FA11-273F-6C33-FC6D6B329F24}"/>
              </a:ext>
            </a:extLst>
          </p:cNvPr>
          <p:cNvSpPr txBox="1"/>
          <p:nvPr/>
        </p:nvSpPr>
        <p:spPr>
          <a:xfrm>
            <a:off x="5286" y="5383565"/>
            <a:ext cx="621646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1025" name="TextBox 1024">
            <a:extLst>
              <a:ext uri="{FF2B5EF4-FFF2-40B4-BE49-F238E27FC236}">
                <a16:creationId xmlns:a16="http://schemas.microsoft.com/office/drawing/2014/main" id="{38776FA2-86B3-B348-9E84-F6FD0ED535BB}"/>
              </a:ext>
            </a:extLst>
          </p:cNvPr>
          <p:cNvSpPr txBox="1"/>
          <p:nvPr/>
        </p:nvSpPr>
        <p:spPr>
          <a:xfrm>
            <a:off x="6969338" y="5245065"/>
            <a:ext cx="519090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[7] Seven grayscale conversion algorithms (with pseudocode and VB6 source code)</a:t>
            </a:r>
          </a:p>
          <a:p>
            <a:r>
              <a:rPr lang="en-US" dirty="0"/>
              <a:t>-Tanner Helland -Oct 1, 2011</a:t>
            </a:r>
            <a:endParaRPr lang="en-US" dirty="0">
              <a:hlinkClick r:id="rId2"/>
            </a:endParaRPr>
          </a:p>
        </p:txBody>
      </p:sp>
      <p:sp>
        <p:nvSpPr>
          <p:cNvPr id="1027" name="Arrow: Left-Right 1026">
            <a:extLst>
              <a:ext uri="{FF2B5EF4-FFF2-40B4-BE49-F238E27FC236}">
                <a16:creationId xmlns:a16="http://schemas.microsoft.com/office/drawing/2014/main" id="{53AE1A4B-B053-4188-FAFF-7540A9B7275E}"/>
              </a:ext>
            </a:extLst>
          </p:cNvPr>
          <p:cNvSpPr/>
          <p:nvPr/>
        </p:nvSpPr>
        <p:spPr>
          <a:xfrm>
            <a:off x="6221749" y="548640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426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546698" y="-22654"/>
            <a:ext cx="8891081" cy="790724"/>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Course: Image Processing 31651</a:t>
            </a:r>
            <a:br>
              <a:rPr lang="en" sz="2000" b="1" u="sng" dirty="0">
                <a:solidFill>
                  <a:srgbClr val="0070C0"/>
                </a:solidFill>
              </a:rPr>
            </a:br>
            <a:r>
              <a:rPr lang="en" sz="2000" b="1" u="sng" dirty="0">
                <a:solidFill>
                  <a:srgbClr val="0070C0"/>
                </a:solidFill>
              </a:rPr>
              <a:t>Micro Project 1 (MP1) : Convert Color Image to Grayscale Image (N=1)</a:t>
            </a:r>
          </a:p>
          <a:p>
            <a:pPr algn="ctr"/>
            <a:r>
              <a:rPr lang="en" sz="2000" b="1" u="sng" dirty="0">
                <a:solidFill>
                  <a:srgbClr val="FF0000"/>
                </a:solidFill>
              </a:rPr>
              <a:t>Presentation contains:</a:t>
            </a:r>
            <a:endParaRPr sz="2000" b="1" u="sng" dirty="0">
              <a:solidFill>
                <a:srgbClr val="FF0000"/>
              </a:solidFill>
            </a:endParaRPr>
          </a:p>
        </p:txBody>
      </p:sp>
      <p:graphicFrame>
        <p:nvGraphicFramePr>
          <p:cNvPr id="61" name="Google Shape;61;p14"/>
          <p:cNvGraphicFramePr/>
          <p:nvPr>
            <p:extLst>
              <p:ext uri="{D42A27DB-BD31-4B8C-83A1-F6EECF244321}">
                <p14:modId xmlns:p14="http://schemas.microsoft.com/office/powerpoint/2010/main" val="4087761058"/>
              </p:ext>
            </p:extLst>
          </p:nvPr>
        </p:nvGraphicFramePr>
        <p:xfrm>
          <a:off x="128081" y="1011341"/>
          <a:ext cx="11935838" cy="5749383"/>
        </p:xfrm>
        <a:graphic>
          <a:graphicData uri="http://schemas.openxmlformats.org/drawingml/2006/table">
            <a:tbl>
              <a:tblPr>
                <a:noFill/>
              </a:tblPr>
              <a:tblGrid>
                <a:gridCol w="708623">
                  <a:extLst>
                    <a:ext uri="{9D8B030D-6E8A-4147-A177-3AD203B41FA5}">
                      <a16:colId xmlns:a16="http://schemas.microsoft.com/office/drawing/2014/main" val="20000"/>
                    </a:ext>
                  </a:extLst>
                </a:gridCol>
                <a:gridCol w="11227215">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2400"/>
                        <a:t>#</a:t>
                      </a:r>
                      <a:endParaRPr sz="2400"/>
                    </a:p>
                  </a:txBody>
                  <a:tcPr marL="121900" marR="121900" marT="121900" marB="121900"/>
                </a:tc>
                <a:tc>
                  <a:txBody>
                    <a:bodyPr/>
                    <a:lstStyle/>
                    <a:p>
                      <a:pPr marL="0" lvl="0" indent="0" algn="l" rtl="0">
                        <a:spcBef>
                          <a:spcPts val="0"/>
                        </a:spcBef>
                        <a:spcAft>
                          <a:spcPts val="0"/>
                        </a:spcAft>
                        <a:buNone/>
                      </a:pPr>
                      <a:r>
                        <a:rPr lang="en" sz="2400" dirty="0"/>
                        <a:t>Description</a:t>
                      </a:r>
                      <a:endParaRPr sz="24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1</a:t>
                      </a:r>
                      <a:endParaRPr sz="2400"/>
                    </a:p>
                  </a:txBody>
                  <a:tcPr marL="121900" marR="121900" marT="121900" marB="121900"/>
                </a:tc>
                <a:tc>
                  <a:txBody>
                    <a:bodyPr/>
                    <a:lstStyle/>
                    <a:p>
                      <a:pPr marL="0" lvl="0" indent="0" algn="l" rtl="0">
                        <a:spcBef>
                          <a:spcPts val="0"/>
                        </a:spcBef>
                        <a:spcAft>
                          <a:spcPts val="0"/>
                        </a:spcAft>
                        <a:buNone/>
                      </a:pPr>
                      <a:r>
                        <a:rPr lang="en" sz="2400" dirty="0"/>
                        <a:t>Description of the problem to be solved</a:t>
                      </a:r>
                      <a:endParaRPr sz="2400" dirty="0"/>
                    </a:p>
                  </a:txBody>
                  <a:tcPr marL="121900" marR="121900" marT="121900" marB="121900"/>
                </a:tc>
                <a:extLst>
                  <a:ext uri="{0D108BD9-81ED-4DB2-BD59-A6C34878D82A}">
                    <a16:rowId xmlns:a16="http://schemas.microsoft.com/office/drawing/2014/main" val="10001"/>
                  </a:ext>
                </a:extLst>
              </a:tr>
              <a:tr h="1012030">
                <a:tc>
                  <a:txBody>
                    <a:bodyPr/>
                    <a:lstStyle/>
                    <a:p>
                      <a:pPr marL="0" lvl="0" indent="0" algn="l" rtl="0">
                        <a:spcBef>
                          <a:spcPts val="0"/>
                        </a:spcBef>
                        <a:spcAft>
                          <a:spcPts val="0"/>
                        </a:spcAft>
                        <a:buNone/>
                      </a:pPr>
                      <a:r>
                        <a:rPr lang="en" sz="2400"/>
                        <a:t>2</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 sz="2400" dirty="0"/>
                        <a:t>Description of the algorithm including description of: </a:t>
                      </a:r>
                      <a:endParaRPr sz="2400" dirty="0"/>
                    </a:p>
                    <a:p>
                      <a:pPr marL="0" lvl="0" indent="0" algn="l" rtl="0">
                        <a:spcBef>
                          <a:spcPts val="0"/>
                        </a:spcBef>
                        <a:spcAft>
                          <a:spcPts val="0"/>
                        </a:spcAft>
                        <a:buClr>
                          <a:schemeClr val="dk1"/>
                        </a:buClr>
                        <a:buSzPts val="1100"/>
                        <a:buFont typeface="Arial"/>
                        <a:buNone/>
                      </a:pPr>
                      <a:r>
                        <a:rPr lang="en" sz="2400" dirty="0"/>
                        <a:t>Input Image(s), algorithm’ parameter(s), output image(s)/value(s)</a:t>
                      </a:r>
                      <a:endParaRPr sz="2400" dirty="0"/>
                    </a:p>
                  </a:txBody>
                  <a:tcPr marL="121900" marR="121900" marT="121900" marB="121900"/>
                </a:tc>
                <a:extLst>
                  <a:ext uri="{0D108BD9-81ED-4DB2-BD59-A6C34878D82A}">
                    <a16:rowId xmlns:a16="http://schemas.microsoft.com/office/drawing/2014/main" val="10002"/>
                  </a:ext>
                </a:extLst>
              </a:tr>
              <a:tr h="764339">
                <a:tc>
                  <a:txBody>
                    <a:bodyPr/>
                    <a:lstStyle/>
                    <a:p>
                      <a:pPr marL="0" lvl="0" indent="0" algn="l" rtl="0">
                        <a:spcBef>
                          <a:spcPts val="0"/>
                        </a:spcBef>
                        <a:spcAft>
                          <a:spcPts val="0"/>
                        </a:spcAft>
                        <a:buNone/>
                      </a:pPr>
                      <a:r>
                        <a:rPr lang="en-US" sz="2400" dirty="0"/>
                        <a:t>3</a:t>
                      </a:r>
                      <a:endParaRPr sz="2400" dirty="0"/>
                    </a:p>
                  </a:txBody>
                  <a:tcPr marL="121900" marR="121900" marT="121900" marB="121900"/>
                </a:tc>
                <a:tc>
                  <a:txBody>
                    <a:bodyPr/>
                    <a:lstStyle/>
                    <a:p>
                      <a:pPr marL="0" lvl="0" indent="0" algn="l" rtl="0">
                        <a:spcBef>
                          <a:spcPts val="0"/>
                        </a:spcBef>
                        <a:spcAft>
                          <a:spcPts val="0"/>
                        </a:spcAft>
                        <a:buNone/>
                      </a:pPr>
                      <a:r>
                        <a:rPr lang="en-US" sz="2400" dirty="0"/>
                        <a:t>Detailed Block chart (Flow Chart/Block Diagram) of the algorithm(s)</a:t>
                      </a:r>
                      <a:endParaRPr sz="2400" dirty="0"/>
                    </a:p>
                  </a:txBody>
                  <a:tcPr marL="121900" marR="121900" marT="121900" marB="121900"/>
                </a:tc>
                <a:extLst>
                  <a:ext uri="{0D108BD9-81ED-4DB2-BD59-A6C34878D82A}">
                    <a16:rowId xmlns:a16="http://schemas.microsoft.com/office/drawing/2014/main" val="1260462572"/>
                  </a:ext>
                </a:extLst>
              </a:tr>
              <a:tr h="949567">
                <a:tc>
                  <a:txBody>
                    <a:bodyPr/>
                    <a:lstStyle/>
                    <a:p>
                      <a:pPr marL="0" lvl="0" indent="0" algn="l" rtl="0">
                        <a:spcBef>
                          <a:spcPts val="0"/>
                        </a:spcBef>
                        <a:spcAft>
                          <a:spcPts val="0"/>
                        </a:spcAft>
                        <a:buNone/>
                      </a:pPr>
                      <a:r>
                        <a:rPr lang="en" sz="2400" dirty="0"/>
                        <a:t>4</a:t>
                      </a:r>
                      <a:endParaRPr sz="2400" dirty="0"/>
                    </a:p>
                  </a:txBody>
                  <a:tcPr marL="121900" marR="121900" marT="121900" marB="121900"/>
                </a:tc>
                <a:tc>
                  <a:txBody>
                    <a:bodyPr/>
                    <a:lstStyle/>
                    <a:p>
                      <a:pPr marL="0" lvl="0" indent="0" algn="l" rtl="0">
                        <a:spcBef>
                          <a:spcPts val="0"/>
                        </a:spcBef>
                        <a:spcAft>
                          <a:spcPts val="0"/>
                        </a:spcAft>
                        <a:buNone/>
                      </a:pPr>
                      <a:r>
                        <a:rPr lang="en" sz="2400" dirty="0"/>
                        <a:t>Extracts of the important parts of the code with proper comments</a:t>
                      </a:r>
                      <a:endParaRPr sz="2400" dirty="0"/>
                    </a:p>
                  </a:txBody>
                  <a:tcPr marL="121900" marR="121900" marT="121900" marB="121900"/>
                </a:tc>
                <a:extLst>
                  <a:ext uri="{0D108BD9-81ED-4DB2-BD59-A6C34878D82A}">
                    <a16:rowId xmlns:a16="http://schemas.microsoft.com/office/drawing/2014/main" val="10003"/>
                  </a:ext>
                </a:extLst>
              </a:tr>
              <a:tr h="1194767">
                <a:tc>
                  <a:txBody>
                    <a:bodyPr/>
                    <a:lstStyle/>
                    <a:p>
                      <a:pPr marL="0" lvl="0" indent="0" algn="l" rtl="0">
                        <a:spcBef>
                          <a:spcPts val="0"/>
                        </a:spcBef>
                        <a:spcAft>
                          <a:spcPts val="0"/>
                        </a:spcAft>
                        <a:buNone/>
                      </a:pPr>
                      <a:r>
                        <a:rPr lang="en" sz="2400" dirty="0"/>
                        <a:t>5</a:t>
                      </a:r>
                      <a:endParaRPr sz="2400" dirty="0"/>
                    </a:p>
                  </a:txBody>
                  <a:tcPr marL="121900" marR="121900" marT="121900" marB="121900"/>
                </a:tc>
                <a:tc>
                  <a:txBody>
                    <a:bodyPr/>
                    <a:lstStyle/>
                    <a:p>
                      <a:pPr marL="0" lvl="0" indent="0" algn="l" rtl="0">
                        <a:spcBef>
                          <a:spcPts val="0"/>
                        </a:spcBef>
                        <a:spcAft>
                          <a:spcPts val="0"/>
                        </a:spcAft>
                        <a:buNone/>
                      </a:pPr>
                      <a:r>
                        <a:rPr lang="en" sz="2400" dirty="0"/>
                        <a:t>Examples of the code operation by using images selected by students including a </a:t>
                      </a:r>
                      <a:r>
                        <a:rPr lang="en-US" sz="2400" dirty="0"/>
                        <a:t>discussion when algorithm’ worked and when not</a:t>
                      </a:r>
                      <a:endParaRPr sz="24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 sz="2400" dirty="0"/>
                        <a:t>6</a:t>
                      </a:r>
                      <a:endParaRPr sz="2400" dirty="0"/>
                    </a:p>
                  </a:txBody>
                  <a:tcPr marL="121900" marR="121900" marT="121900" marB="121900"/>
                </a:tc>
                <a:tc>
                  <a:txBody>
                    <a:bodyPr/>
                    <a:lstStyle/>
                    <a:p>
                      <a:pPr marL="0" lvl="0" indent="0" algn="l" rtl="0">
                        <a:spcBef>
                          <a:spcPts val="0"/>
                        </a:spcBef>
                        <a:spcAft>
                          <a:spcPts val="0"/>
                        </a:spcAft>
                        <a:buNone/>
                      </a:pPr>
                      <a:r>
                        <a:rPr lang="en" sz="2400" dirty="0"/>
                        <a:t> List of sources used (Bibliography)</a:t>
                      </a:r>
                      <a:endParaRPr sz="2400" dirty="0"/>
                    </a:p>
                  </a:txBody>
                  <a:tcPr marL="121900" marR="121900" marT="121900" marB="121900"/>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DAE93F1A-3D10-A22B-8AB4-FDBCB88B64B6}"/>
              </a:ext>
            </a:extLst>
          </p:cNvPr>
          <p:cNvSpPr>
            <a:spLocks noGrp="1"/>
          </p:cNvSpPr>
          <p:nvPr>
            <p:ph type="sldNum" idx="12"/>
          </p:nvPr>
        </p:nvSpPr>
        <p:spPr>
          <a:xfrm>
            <a:off x="11828834" y="0"/>
            <a:ext cx="363166" cy="372708"/>
          </a:xfrm>
        </p:spPr>
        <p:txBody>
          <a:bodyPr/>
          <a:lstStyle/>
          <a:p>
            <a:pPr algn="r"/>
            <a:fld id="{00000000-1234-1234-1234-123412341234}" type="slidenum">
              <a:rPr lang="en" sz="1600" smtClean="0"/>
              <a:pPr algn="r"/>
              <a:t>3</a:t>
            </a:fld>
            <a:endParaRPr lang="en"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5552EB-307A-E49E-E2B2-74704589F503}"/>
              </a:ext>
            </a:extLst>
          </p:cNvPr>
          <p:cNvSpPr>
            <a:spLocks noGrp="1"/>
          </p:cNvSpPr>
          <p:nvPr>
            <p:ph type="sldNum" idx="12"/>
          </p:nvPr>
        </p:nvSpPr>
        <p:spPr>
          <a:xfrm>
            <a:off x="11413960" y="6333200"/>
            <a:ext cx="731600" cy="524800"/>
          </a:xfrm>
        </p:spPr>
        <p:txBody>
          <a:bodyPr/>
          <a:lstStyle/>
          <a:p>
            <a:pPr algn="r"/>
            <a:fld id="{00000000-1234-1234-1234-123412341234}" type="slidenum">
              <a:rPr lang="en" sz="1400" smtClean="0"/>
              <a:pPr algn="r"/>
              <a:t>30</a:t>
            </a:fld>
            <a:endParaRPr lang="en" sz="1400"/>
          </a:p>
        </p:txBody>
      </p:sp>
      <p:sp>
        <p:nvSpPr>
          <p:cNvPr id="5" name="TextBox 4">
            <a:extLst>
              <a:ext uri="{FF2B5EF4-FFF2-40B4-BE49-F238E27FC236}">
                <a16:creationId xmlns:a16="http://schemas.microsoft.com/office/drawing/2014/main" id="{380475A4-F52B-10B1-EA86-514AC96CF2F0}"/>
              </a:ext>
            </a:extLst>
          </p:cNvPr>
          <p:cNvSpPr txBox="1"/>
          <p:nvPr/>
        </p:nvSpPr>
        <p:spPr>
          <a:xfrm>
            <a:off x="12016" y="786549"/>
            <a:ext cx="709470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https://mmuratarat.github.io/2020-05-13/rgb_to_grayscale_formulas</a:t>
            </a:r>
          </a:p>
        </p:txBody>
      </p:sp>
      <p:sp>
        <p:nvSpPr>
          <p:cNvPr id="6" name="TextBox 5">
            <a:extLst>
              <a:ext uri="{FF2B5EF4-FFF2-40B4-BE49-F238E27FC236}">
                <a16:creationId xmlns:a16="http://schemas.microsoft.com/office/drawing/2014/main" id="{783AACE0-90E2-96F4-8285-BFB38C14260B}"/>
              </a:ext>
            </a:extLst>
          </p:cNvPr>
          <p:cNvSpPr txBox="1"/>
          <p:nvPr/>
        </p:nvSpPr>
        <p:spPr>
          <a:xfrm>
            <a:off x="8153774" y="556863"/>
            <a:ext cx="362598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to Grayscale Conversion-</a:t>
            </a:r>
          </a:p>
          <a:p>
            <a:r>
              <a:rPr lang="en-US" dirty="0"/>
              <a:t>Mustafa Murat ARAT-May 13, 2020</a:t>
            </a:r>
            <a:endParaRPr lang="en-US" dirty="0">
              <a:hlinkClick r:id="rId2"/>
            </a:endParaRPr>
          </a:p>
        </p:txBody>
      </p:sp>
      <p:sp>
        <p:nvSpPr>
          <p:cNvPr id="7" name="Arrow: Left-Right 6">
            <a:extLst>
              <a:ext uri="{FF2B5EF4-FFF2-40B4-BE49-F238E27FC236}">
                <a16:creationId xmlns:a16="http://schemas.microsoft.com/office/drawing/2014/main" id="{024667B4-EA6E-3572-A7EE-0E9DCF1D6941}"/>
              </a:ext>
            </a:extLst>
          </p:cNvPr>
          <p:cNvSpPr/>
          <p:nvPr/>
        </p:nvSpPr>
        <p:spPr>
          <a:xfrm>
            <a:off x="7261456" y="68162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723B409C-2157-773C-2A6A-57A7A85AE305}"/>
              </a:ext>
            </a:extLst>
          </p:cNvPr>
          <p:cNvSpPr txBox="1"/>
          <p:nvPr/>
        </p:nvSpPr>
        <p:spPr>
          <a:xfrm>
            <a:off x="31497" y="1438571"/>
            <a:ext cx="709470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9" name="Arrow: Left-Right 8">
            <a:extLst>
              <a:ext uri="{FF2B5EF4-FFF2-40B4-BE49-F238E27FC236}">
                <a16:creationId xmlns:a16="http://schemas.microsoft.com/office/drawing/2014/main" id="{C0EBC684-8A5B-6367-682E-41C03BEC1F80}"/>
              </a:ext>
            </a:extLst>
          </p:cNvPr>
          <p:cNvSpPr/>
          <p:nvPr/>
        </p:nvSpPr>
        <p:spPr>
          <a:xfrm>
            <a:off x="7193830" y="158177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DA84B357-A0C6-FB80-3EDB-68DC0DF44E0B}"/>
              </a:ext>
            </a:extLst>
          </p:cNvPr>
          <p:cNvSpPr txBox="1"/>
          <p:nvPr/>
        </p:nvSpPr>
        <p:spPr>
          <a:xfrm>
            <a:off x="7984546" y="1379673"/>
            <a:ext cx="417595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Seven grayscale conversion algorithms (with pseudocode and VB6 source code)</a:t>
            </a:r>
          </a:p>
          <a:p>
            <a:r>
              <a:rPr lang="en-US" dirty="0"/>
              <a:t>-Tanner Helland -Oct 1, 2011</a:t>
            </a:r>
            <a:endParaRPr lang="en-US" dirty="0">
              <a:hlinkClick r:id="rId2"/>
            </a:endParaRPr>
          </a:p>
        </p:txBody>
      </p:sp>
      <p:sp>
        <p:nvSpPr>
          <p:cNvPr id="11" name="TextBox 10">
            <a:extLst>
              <a:ext uri="{FF2B5EF4-FFF2-40B4-BE49-F238E27FC236}">
                <a16:creationId xmlns:a16="http://schemas.microsoft.com/office/drawing/2014/main" id="{E84CD392-F2E7-0A4E-40CA-33F28F075AB5}"/>
              </a:ext>
            </a:extLst>
          </p:cNvPr>
          <p:cNvSpPr txBox="1"/>
          <p:nvPr/>
        </p:nvSpPr>
        <p:spPr>
          <a:xfrm>
            <a:off x="114624" y="2769933"/>
            <a:ext cx="61722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https://e2eml.school/convert_rgb_to_grayscale</a:t>
            </a:r>
          </a:p>
        </p:txBody>
      </p:sp>
      <p:sp>
        <p:nvSpPr>
          <p:cNvPr id="12" name="Arrow: Left-Right 11">
            <a:extLst>
              <a:ext uri="{FF2B5EF4-FFF2-40B4-BE49-F238E27FC236}">
                <a16:creationId xmlns:a16="http://schemas.microsoft.com/office/drawing/2014/main" id="{8F59581C-33B4-1951-F563-B14CDC29C9B2}"/>
              </a:ext>
            </a:extLst>
          </p:cNvPr>
          <p:cNvSpPr/>
          <p:nvPr/>
        </p:nvSpPr>
        <p:spPr>
          <a:xfrm>
            <a:off x="6340325" y="2774637"/>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64B52C4-B1F7-6D29-C04B-95EA232F2800}"/>
              </a:ext>
            </a:extLst>
          </p:cNvPr>
          <p:cNvSpPr txBox="1"/>
          <p:nvPr/>
        </p:nvSpPr>
        <p:spPr>
          <a:xfrm>
            <a:off x="7116915" y="2714885"/>
            <a:ext cx="452174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Grayscale</a:t>
            </a:r>
          </a:p>
        </p:txBody>
      </p:sp>
      <p:sp>
        <p:nvSpPr>
          <p:cNvPr id="14" name="TextBox 13">
            <a:extLst>
              <a:ext uri="{FF2B5EF4-FFF2-40B4-BE49-F238E27FC236}">
                <a16:creationId xmlns:a16="http://schemas.microsoft.com/office/drawing/2014/main" id="{E368E44F-0DF8-FA38-323E-D4716A81EE4B}"/>
              </a:ext>
            </a:extLst>
          </p:cNvPr>
          <p:cNvSpPr txBox="1"/>
          <p:nvPr/>
        </p:nvSpPr>
        <p:spPr>
          <a:xfrm>
            <a:off x="114624" y="3492092"/>
            <a:ext cx="583057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https://www.baeldung.com/cs/convert-rgb-to-grayscale</a:t>
            </a:r>
          </a:p>
        </p:txBody>
      </p:sp>
      <p:sp>
        <p:nvSpPr>
          <p:cNvPr id="15" name="Arrow: Left-Right 14">
            <a:extLst>
              <a:ext uri="{FF2B5EF4-FFF2-40B4-BE49-F238E27FC236}">
                <a16:creationId xmlns:a16="http://schemas.microsoft.com/office/drawing/2014/main" id="{CF45EA25-CAA1-484B-951A-4F48E6F01C22}"/>
              </a:ext>
            </a:extLst>
          </p:cNvPr>
          <p:cNvSpPr/>
          <p:nvPr/>
        </p:nvSpPr>
        <p:spPr>
          <a:xfrm>
            <a:off x="5978780" y="350150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0AD6E2D9-CFA6-CD47-FB81-7DD79CC1937E}"/>
              </a:ext>
            </a:extLst>
          </p:cNvPr>
          <p:cNvSpPr txBox="1"/>
          <p:nvPr/>
        </p:nvSpPr>
        <p:spPr>
          <a:xfrm>
            <a:off x="6741243" y="3327997"/>
            <a:ext cx="452174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a Grayscale / by Panagiotis Antoniadis &amp; Michal Aibin on March 18, 2024</a:t>
            </a:r>
          </a:p>
        </p:txBody>
      </p:sp>
      <p:sp>
        <p:nvSpPr>
          <p:cNvPr id="17" name="Google Shape;80;p17">
            <a:extLst>
              <a:ext uri="{FF2B5EF4-FFF2-40B4-BE49-F238E27FC236}">
                <a16:creationId xmlns:a16="http://schemas.microsoft.com/office/drawing/2014/main" id="{BAF64248-553C-F170-B34D-C799738F7F31}"/>
              </a:ext>
            </a:extLst>
          </p:cNvPr>
          <p:cNvSpPr txBox="1"/>
          <p:nvPr/>
        </p:nvSpPr>
        <p:spPr>
          <a:xfrm>
            <a:off x="910621" y="-27517"/>
            <a:ext cx="1013631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P1.6 </a:t>
            </a:r>
            <a:r>
              <a:rPr lang="en-US" dirty="0">
                <a:solidFill>
                  <a:srgbClr val="0070C0"/>
                </a:solidFill>
              </a:rPr>
              <a:t>List of sources used (Bibliography) –</a:t>
            </a:r>
            <a:r>
              <a:rPr lang="en-US" dirty="0"/>
              <a:t> </a:t>
            </a:r>
            <a:r>
              <a:rPr lang="en-US" dirty="0">
                <a:solidFill>
                  <a:srgbClr val="FF0000"/>
                </a:solidFill>
              </a:rPr>
              <a:t>part 2 (additional we used without citations) </a:t>
            </a:r>
            <a:endParaRPr dirty="0">
              <a:solidFill>
                <a:srgbClr val="FF0000"/>
              </a:solidFill>
            </a:endParaRPr>
          </a:p>
        </p:txBody>
      </p:sp>
    </p:spTree>
    <p:extLst>
      <p:ext uri="{BB962C8B-B14F-4D97-AF65-F5344CB8AC3E}">
        <p14:creationId xmlns:p14="http://schemas.microsoft.com/office/powerpoint/2010/main" val="176724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3056104" y="0"/>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P1.1 Description of the problem to be solved – </a:t>
            </a:r>
            <a:r>
              <a:rPr lang="en" sz="2000" b="1" u="sng" dirty="0">
                <a:solidFill>
                  <a:srgbClr val="FF0000"/>
                </a:solidFill>
              </a:rPr>
              <a:t>part 1</a:t>
            </a:r>
            <a:endParaRPr sz="2000" b="1" u="sng" dirty="0">
              <a:solidFill>
                <a:srgbClr val="FF0000"/>
              </a:solidFill>
            </a:endParaRPr>
          </a:p>
        </p:txBody>
      </p:sp>
      <p:sp>
        <p:nvSpPr>
          <p:cNvPr id="3" name="Slide Number Placeholder 2">
            <a:extLst>
              <a:ext uri="{FF2B5EF4-FFF2-40B4-BE49-F238E27FC236}">
                <a16:creationId xmlns:a16="http://schemas.microsoft.com/office/drawing/2014/main" id="{A44086B0-128B-FCD7-1674-51DC98EDE4EC}"/>
              </a:ext>
            </a:extLst>
          </p:cNvPr>
          <p:cNvSpPr>
            <a:spLocks noGrp="1"/>
          </p:cNvSpPr>
          <p:nvPr>
            <p:ph type="sldNum" idx="12"/>
          </p:nvPr>
        </p:nvSpPr>
        <p:spPr>
          <a:xfrm>
            <a:off x="11827253" y="6333200"/>
            <a:ext cx="364747" cy="524800"/>
          </a:xfrm>
        </p:spPr>
        <p:txBody>
          <a:bodyPr/>
          <a:lstStyle/>
          <a:p>
            <a:pPr algn="r"/>
            <a:fld id="{00000000-1234-1234-1234-123412341234}" type="slidenum">
              <a:rPr lang="en" sz="1400" smtClean="0"/>
              <a:pPr algn="r"/>
              <a:t>4</a:t>
            </a:fld>
            <a:endParaRPr lang="en" sz="1400" dirty="0"/>
          </a:p>
        </p:txBody>
      </p:sp>
      <p:pic>
        <p:nvPicPr>
          <p:cNvPr id="10" name="Graphic 9" descr="Badge 1 outline">
            <a:extLst>
              <a:ext uri="{FF2B5EF4-FFF2-40B4-BE49-F238E27FC236}">
                <a16:creationId xmlns:a16="http://schemas.microsoft.com/office/drawing/2014/main" id="{6641BFF0-429F-D8E7-9720-A64157629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98" y="651200"/>
            <a:ext cx="914400" cy="914400"/>
          </a:xfrm>
          <a:prstGeom prst="rect">
            <a:avLst/>
          </a:prstGeom>
        </p:spPr>
      </p:pic>
      <p:sp>
        <p:nvSpPr>
          <p:cNvPr id="12" name="TextBox 11">
            <a:extLst>
              <a:ext uri="{FF2B5EF4-FFF2-40B4-BE49-F238E27FC236}">
                <a16:creationId xmlns:a16="http://schemas.microsoft.com/office/drawing/2014/main" id="{8D5C2656-D454-8837-9B98-1FD293251ECD}"/>
              </a:ext>
            </a:extLst>
          </p:cNvPr>
          <p:cNvSpPr txBox="1"/>
          <p:nvPr/>
        </p:nvSpPr>
        <p:spPr>
          <a:xfrm>
            <a:off x="1293778" y="4070164"/>
            <a:ext cx="990275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t>Many image processing techniques, such as edge detection, histogram equalization, and thresholding, are simpler to implement and perform more efficiently on grayscale images.</a:t>
            </a:r>
            <a:endParaRPr lang="en-US" dirty="0"/>
          </a:p>
        </p:txBody>
      </p:sp>
      <p:pic>
        <p:nvPicPr>
          <p:cNvPr id="14" name="Graphic 13" descr="Badge outline">
            <a:extLst>
              <a:ext uri="{FF2B5EF4-FFF2-40B4-BE49-F238E27FC236}">
                <a16:creationId xmlns:a16="http://schemas.microsoft.com/office/drawing/2014/main" id="{32E87286-3C35-76D3-C901-FB6FA9D215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555" y="2853303"/>
            <a:ext cx="914400" cy="914400"/>
          </a:xfrm>
          <a:prstGeom prst="rect">
            <a:avLst/>
          </a:prstGeom>
        </p:spPr>
      </p:pic>
      <p:pic>
        <p:nvPicPr>
          <p:cNvPr id="16" name="Graphic 15" descr="Badge 3 outline">
            <a:extLst>
              <a:ext uri="{FF2B5EF4-FFF2-40B4-BE49-F238E27FC236}">
                <a16:creationId xmlns:a16="http://schemas.microsoft.com/office/drawing/2014/main" id="{CD55D59B-2D43-53DC-71AD-C80EC3E91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554" y="3936129"/>
            <a:ext cx="914400" cy="914400"/>
          </a:xfrm>
          <a:prstGeom prst="rect">
            <a:avLst/>
          </a:prstGeom>
        </p:spPr>
      </p:pic>
      <p:pic>
        <p:nvPicPr>
          <p:cNvPr id="18" name="Graphic 17" descr="Badge 4 outline">
            <a:extLst>
              <a:ext uri="{FF2B5EF4-FFF2-40B4-BE49-F238E27FC236}">
                <a16:creationId xmlns:a16="http://schemas.microsoft.com/office/drawing/2014/main" id="{06C44685-0F42-C7B3-A231-F45927D29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4" y="4920701"/>
            <a:ext cx="914400" cy="914400"/>
          </a:xfrm>
          <a:prstGeom prst="rect">
            <a:avLst/>
          </a:prstGeom>
        </p:spPr>
      </p:pic>
      <p:sp>
        <p:nvSpPr>
          <p:cNvPr id="20" name="TextBox 19">
            <a:extLst>
              <a:ext uri="{FF2B5EF4-FFF2-40B4-BE49-F238E27FC236}">
                <a16:creationId xmlns:a16="http://schemas.microsoft.com/office/drawing/2014/main" id="{6A988836-7E20-3E01-265E-79C55E2969EC}"/>
              </a:ext>
            </a:extLst>
          </p:cNvPr>
          <p:cNvSpPr txBox="1"/>
          <p:nvPr/>
        </p:nvSpPr>
        <p:spPr>
          <a:xfrm>
            <a:off x="1293778" y="5054736"/>
            <a:ext cx="1000003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Combining photos taken in different weather conditions into one panoramic picture can make them look as if they were taken at the same time and under the same weather conditions.</a:t>
            </a:r>
          </a:p>
        </p:txBody>
      </p:sp>
      <p:sp>
        <p:nvSpPr>
          <p:cNvPr id="24" name="TextBox 23">
            <a:extLst>
              <a:ext uri="{FF2B5EF4-FFF2-40B4-BE49-F238E27FC236}">
                <a16:creationId xmlns:a16="http://schemas.microsoft.com/office/drawing/2014/main" id="{233182EF-DF90-AD60-9F01-0D27993BF8AE}"/>
              </a:ext>
            </a:extLst>
          </p:cNvPr>
          <p:cNvSpPr txBox="1"/>
          <p:nvPr/>
        </p:nvSpPr>
        <p:spPr>
          <a:xfrm>
            <a:off x="1293778" y="617242"/>
            <a:ext cx="99027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Grayscale images reduce the amount of data that needs to be processed, as they contain only intensity information compared to three channels (red, green, and blue) in color images.</a:t>
            </a:r>
          </a:p>
          <a:p>
            <a:r>
              <a:rPr lang="en-US" dirty="0"/>
              <a:t>This reduction in data simplifies algorithms and decreases computational load. [6]</a:t>
            </a:r>
          </a:p>
        </p:txBody>
      </p:sp>
      <p:sp>
        <p:nvSpPr>
          <p:cNvPr id="27" name="TextBox 26">
            <a:extLst>
              <a:ext uri="{FF2B5EF4-FFF2-40B4-BE49-F238E27FC236}">
                <a16:creationId xmlns:a16="http://schemas.microsoft.com/office/drawing/2014/main" id="{A712B17E-8726-6885-D830-55C4B6FB7F3D}"/>
              </a:ext>
            </a:extLst>
          </p:cNvPr>
          <p:cNvSpPr txBox="1"/>
          <p:nvPr/>
        </p:nvSpPr>
        <p:spPr>
          <a:xfrm>
            <a:off x="1293778" y="3012824"/>
            <a:ext cx="990275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Grayscale images require less storage space and memory compared to color images, making them more efficient for storage and processing. [6]</a:t>
            </a:r>
          </a:p>
        </p:txBody>
      </p:sp>
      <p:sp>
        <p:nvSpPr>
          <p:cNvPr id="29" name="TextBox 28">
            <a:extLst>
              <a:ext uri="{FF2B5EF4-FFF2-40B4-BE49-F238E27FC236}">
                <a16:creationId xmlns:a16="http://schemas.microsoft.com/office/drawing/2014/main" id="{F29179D7-0FAC-26D0-ACB0-18E993236731}"/>
              </a:ext>
            </a:extLst>
          </p:cNvPr>
          <p:cNvSpPr txBox="1"/>
          <p:nvPr/>
        </p:nvSpPr>
        <p:spPr>
          <a:xfrm>
            <a:off x="1293778" y="1982102"/>
            <a:ext cx="990275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Consequently - With fewer data points to process, operations on grayscale images are generally faster, which is crucial for real-time applications such as video processing.</a:t>
            </a:r>
            <a:endParaRPr lang="he-IL" dirty="0"/>
          </a:p>
        </p:txBody>
      </p:sp>
      <p:sp>
        <p:nvSpPr>
          <p:cNvPr id="30" name="Arrow: Up-Down 29">
            <a:extLst>
              <a:ext uri="{FF2B5EF4-FFF2-40B4-BE49-F238E27FC236}">
                <a16:creationId xmlns:a16="http://schemas.microsoft.com/office/drawing/2014/main" id="{D658F24B-2EAF-9FC5-74CF-BCC4615D2D49}"/>
              </a:ext>
            </a:extLst>
          </p:cNvPr>
          <p:cNvSpPr/>
          <p:nvPr/>
        </p:nvSpPr>
        <p:spPr>
          <a:xfrm>
            <a:off x="5988994" y="1563554"/>
            <a:ext cx="233465" cy="400716"/>
          </a:xfrm>
          <a:prstGeom prst="up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3256D-7FF1-652C-4CBB-61B025C4E193}"/>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5</a:t>
            </a:fld>
            <a:endParaRPr lang="en" sz="1400"/>
          </a:p>
        </p:txBody>
      </p:sp>
      <p:sp>
        <p:nvSpPr>
          <p:cNvPr id="5" name="Google Shape;66;p15">
            <a:extLst>
              <a:ext uri="{FF2B5EF4-FFF2-40B4-BE49-F238E27FC236}">
                <a16:creationId xmlns:a16="http://schemas.microsoft.com/office/drawing/2014/main" id="{73ACEA03-2AE2-6623-8EAF-95118C813702}"/>
              </a:ext>
            </a:extLst>
          </p:cNvPr>
          <p:cNvSpPr txBox="1"/>
          <p:nvPr/>
        </p:nvSpPr>
        <p:spPr>
          <a:xfrm>
            <a:off x="3056105" y="-10158"/>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P1.1 Description of the problem to be solved – </a:t>
            </a:r>
            <a:r>
              <a:rPr lang="en" sz="2000" b="1" u="sng" dirty="0">
                <a:solidFill>
                  <a:srgbClr val="FF0000"/>
                </a:solidFill>
              </a:rPr>
              <a:t>part 2</a:t>
            </a:r>
            <a:endParaRPr sz="2000" b="1" u="sng" dirty="0">
              <a:solidFill>
                <a:srgbClr val="FF0000"/>
              </a:solidFill>
            </a:endParaRPr>
          </a:p>
        </p:txBody>
      </p:sp>
      <p:sp>
        <p:nvSpPr>
          <p:cNvPr id="7" name="Rectangle 6">
            <a:extLst>
              <a:ext uri="{FF2B5EF4-FFF2-40B4-BE49-F238E27FC236}">
                <a16:creationId xmlns:a16="http://schemas.microsoft.com/office/drawing/2014/main" id="{00908037-F100-EB11-77CB-0AF0801DBBDC}"/>
              </a:ext>
            </a:extLst>
          </p:cNvPr>
          <p:cNvSpPr/>
          <p:nvPr/>
        </p:nvSpPr>
        <p:spPr>
          <a:xfrm>
            <a:off x="221672" y="524800"/>
            <a:ext cx="11748655" cy="524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Some reasons from academic papers explaining the significance of using grayscale images instead of RGB images </a:t>
            </a:r>
            <a:endParaRPr lang="he-IL" dirty="0"/>
          </a:p>
        </p:txBody>
      </p:sp>
      <p:sp>
        <p:nvSpPr>
          <p:cNvPr id="8" name="Arrow: Down 7">
            <a:extLst>
              <a:ext uri="{FF2B5EF4-FFF2-40B4-BE49-F238E27FC236}">
                <a16:creationId xmlns:a16="http://schemas.microsoft.com/office/drawing/2014/main" id="{AA800274-1685-EB03-8466-36C2C4A35A56}"/>
              </a:ext>
            </a:extLst>
          </p:cNvPr>
          <p:cNvSpPr/>
          <p:nvPr/>
        </p:nvSpPr>
        <p:spPr>
          <a:xfrm>
            <a:off x="1402553" y="1049601"/>
            <a:ext cx="525294" cy="180526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10F0A56F-E65C-77C3-0627-50B59F96A99F}"/>
              </a:ext>
            </a:extLst>
          </p:cNvPr>
          <p:cNvSpPr txBox="1"/>
          <p:nvPr/>
        </p:nvSpPr>
        <p:spPr>
          <a:xfrm>
            <a:off x="7678" y="2856399"/>
            <a:ext cx="3779231" cy="34163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“Many medical imaging techniques, such as X-rays and MRIs, produce grayscale images. Machine learning algorithms can be used to analyze these images to identify abnormalities and diseases. By focusing on the grayscale values of the pixels, machine learning algorithms can detect subtle changes that would be difficult to see with the naked eye.” </a:t>
            </a:r>
            <a:r>
              <a:rPr lang="en-US" b="1" dirty="0"/>
              <a:t>(Gray Scaling with the Algorithms) [1]</a:t>
            </a:r>
          </a:p>
        </p:txBody>
      </p:sp>
      <p:sp>
        <p:nvSpPr>
          <p:cNvPr id="14" name="TextBox 13">
            <a:extLst>
              <a:ext uri="{FF2B5EF4-FFF2-40B4-BE49-F238E27FC236}">
                <a16:creationId xmlns:a16="http://schemas.microsoft.com/office/drawing/2014/main" id="{30B8D77E-4DAE-CA5A-0499-E83FEC80AE8A}"/>
              </a:ext>
            </a:extLst>
          </p:cNvPr>
          <p:cNvSpPr txBox="1"/>
          <p:nvPr/>
        </p:nvSpPr>
        <p:spPr>
          <a:xfrm>
            <a:off x="7507605" y="2056686"/>
            <a:ext cx="4684395" cy="452431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“Conversion of color image to grayscale image is one of the image processing applications used in different fields effectively. In publication organizations’ printing, </a:t>
            </a:r>
            <a:r>
              <a:rPr lang="en-US" u="sng" dirty="0">
                <a:solidFill>
                  <a:srgbClr val="FFFF00"/>
                </a:solidFill>
              </a:rPr>
              <a:t>a color image is expensive compared to a grayscale image.</a:t>
            </a:r>
            <a:r>
              <a:rPr lang="en-US" dirty="0"/>
              <a:t> Thus, color images have converted to grayscale image to reduce the printing cost for low priced edition books. Similarly, color deficient viewer requires good quality of grayscale image to perceive the information, as the normal people perceive the color picture. Likewise, various image processing applications require conversion of color image to grayscale image for different purpose.” </a:t>
            </a:r>
            <a:r>
              <a:rPr lang="en-US" b="1" dirty="0"/>
              <a:t>(Color Image to Grayscale Image Conversion) </a:t>
            </a:r>
            <a:r>
              <a:rPr lang="en-US" sz="1800" b="1" i="0" u="none" strike="noStrike" baseline="0" dirty="0">
                <a:latin typeface="TimesNewRoman"/>
              </a:rPr>
              <a:t>[5]</a:t>
            </a:r>
            <a:endParaRPr lang="he-IL" b="1" dirty="0"/>
          </a:p>
        </p:txBody>
      </p:sp>
      <p:sp>
        <p:nvSpPr>
          <p:cNvPr id="15" name="Arrow: Down 14">
            <a:extLst>
              <a:ext uri="{FF2B5EF4-FFF2-40B4-BE49-F238E27FC236}">
                <a16:creationId xmlns:a16="http://schemas.microsoft.com/office/drawing/2014/main" id="{CC0A3A85-302C-234F-2894-1AEA47B5A904}"/>
              </a:ext>
            </a:extLst>
          </p:cNvPr>
          <p:cNvSpPr/>
          <p:nvPr/>
        </p:nvSpPr>
        <p:spPr>
          <a:xfrm>
            <a:off x="9124545" y="1049602"/>
            <a:ext cx="525294" cy="1007084"/>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1" name="TextBox 20">
            <a:extLst>
              <a:ext uri="{FF2B5EF4-FFF2-40B4-BE49-F238E27FC236}">
                <a16:creationId xmlns:a16="http://schemas.microsoft.com/office/drawing/2014/main" id="{D675F23C-72C3-0CA4-8F6A-3950725DBFA0}"/>
              </a:ext>
            </a:extLst>
          </p:cNvPr>
          <p:cNvSpPr txBox="1"/>
          <p:nvPr/>
        </p:nvSpPr>
        <p:spPr>
          <a:xfrm>
            <a:off x="3868136" y="2768406"/>
            <a:ext cx="3517121" cy="369331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Color information is useless for distinguishing significant edges and features in numerous</a:t>
            </a:r>
          </a:p>
          <a:p>
            <a:r>
              <a:rPr lang="en-US" dirty="0"/>
              <a:t>applications. In image processing, a gray image discards much-unrequired data in a color image. The</a:t>
            </a:r>
          </a:p>
          <a:p>
            <a:r>
              <a:rPr lang="en-US" dirty="0"/>
              <a:t>primary drawback of </a:t>
            </a:r>
            <a:r>
              <a:rPr lang="en-US" dirty="0" err="1"/>
              <a:t>colour</a:t>
            </a:r>
            <a:r>
              <a:rPr lang="en-US" dirty="0"/>
              <a:t>-to-grey conversion is eliminating the visually significant image pixels. </a:t>
            </a:r>
            <a:r>
              <a:rPr lang="en-US" b="1" dirty="0"/>
              <a:t>(Color to Grayscale Image Conversion Based on Singular Value Decomposition) [4]</a:t>
            </a:r>
            <a:endParaRPr lang="he-IL" b="1" dirty="0"/>
          </a:p>
        </p:txBody>
      </p:sp>
      <p:sp>
        <p:nvSpPr>
          <p:cNvPr id="22" name="Arrow: Down 21">
            <a:extLst>
              <a:ext uri="{FF2B5EF4-FFF2-40B4-BE49-F238E27FC236}">
                <a16:creationId xmlns:a16="http://schemas.microsoft.com/office/drawing/2014/main" id="{58391F5A-244B-ED7D-6431-1571D332DC08}"/>
              </a:ext>
            </a:extLst>
          </p:cNvPr>
          <p:cNvSpPr/>
          <p:nvPr/>
        </p:nvSpPr>
        <p:spPr>
          <a:xfrm>
            <a:off x="5187117" y="1071780"/>
            <a:ext cx="525294" cy="1674447"/>
          </a:xfrm>
          <a:prstGeom prst="down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108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8DFF91-D4D0-6841-FA63-3022663124DD}"/>
              </a:ext>
            </a:extLst>
          </p:cNvPr>
          <p:cNvSpPr>
            <a:spLocks noGrp="1"/>
          </p:cNvSpPr>
          <p:nvPr>
            <p:ph type="sldNum" idx="12"/>
          </p:nvPr>
        </p:nvSpPr>
        <p:spPr>
          <a:xfrm>
            <a:off x="11623668" y="6333200"/>
            <a:ext cx="402077" cy="524800"/>
          </a:xfrm>
        </p:spPr>
        <p:txBody>
          <a:bodyPr/>
          <a:lstStyle/>
          <a:p>
            <a:pPr algn="r"/>
            <a:fld id="{00000000-1234-1234-1234-123412341234}" type="slidenum">
              <a:rPr lang="en" sz="1400" smtClean="0"/>
              <a:pPr algn="r"/>
              <a:t>6</a:t>
            </a:fld>
            <a:endParaRPr lang="en" sz="1400"/>
          </a:p>
        </p:txBody>
      </p:sp>
      <p:sp>
        <p:nvSpPr>
          <p:cNvPr id="5" name="Google Shape;80;p17">
            <a:extLst>
              <a:ext uri="{FF2B5EF4-FFF2-40B4-BE49-F238E27FC236}">
                <a16:creationId xmlns:a16="http://schemas.microsoft.com/office/drawing/2014/main" id="{5315B8C2-BF0D-CE5C-A43C-51C8A5E63DE7}"/>
              </a:ext>
            </a:extLst>
          </p:cNvPr>
          <p:cNvSpPr txBox="1"/>
          <p:nvPr/>
        </p:nvSpPr>
        <p:spPr>
          <a:xfrm>
            <a:off x="3391750" y="168081"/>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a:t>
            </a:r>
            <a:r>
              <a:rPr lang="en" dirty="0"/>
              <a:t> </a:t>
            </a:r>
            <a:r>
              <a:rPr lang="en" dirty="0">
                <a:solidFill>
                  <a:srgbClr val="FF0000"/>
                </a:solidFill>
              </a:rPr>
              <a:t>part 1</a:t>
            </a:r>
            <a:endParaRPr dirty="0">
              <a:solidFill>
                <a:srgbClr val="FF0000"/>
              </a:solidFill>
            </a:endParaRPr>
          </a:p>
        </p:txBody>
      </p:sp>
      <p:sp>
        <p:nvSpPr>
          <p:cNvPr id="7" name="Rectangle 6">
            <a:extLst>
              <a:ext uri="{FF2B5EF4-FFF2-40B4-BE49-F238E27FC236}">
                <a16:creationId xmlns:a16="http://schemas.microsoft.com/office/drawing/2014/main" id="{2DF0B7AD-5637-0824-82DE-E2EE5CF61955}"/>
              </a:ext>
            </a:extLst>
          </p:cNvPr>
          <p:cNvSpPr/>
          <p:nvPr/>
        </p:nvSpPr>
        <p:spPr>
          <a:xfrm>
            <a:off x="3673876" y="869729"/>
            <a:ext cx="3301996" cy="7879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t>Load a "True color" image with a size of 320x240 pixels </a:t>
            </a:r>
            <a:endParaRPr lang="he-IL" sz="2000" dirty="0"/>
          </a:p>
        </p:txBody>
      </p:sp>
      <p:sp>
        <p:nvSpPr>
          <p:cNvPr id="11" name="Rectangle 10">
            <a:extLst>
              <a:ext uri="{FF2B5EF4-FFF2-40B4-BE49-F238E27FC236}">
                <a16:creationId xmlns:a16="http://schemas.microsoft.com/office/drawing/2014/main" id="{8FD24635-9265-3587-40BF-060BAC1816E1}"/>
              </a:ext>
            </a:extLst>
          </p:cNvPr>
          <p:cNvSpPr/>
          <p:nvPr/>
        </p:nvSpPr>
        <p:spPr>
          <a:xfrm>
            <a:off x="174892" y="3076380"/>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13" name="Connector: Elbow 12">
            <a:extLst>
              <a:ext uri="{FF2B5EF4-FFF2-40B4-BE49-F238E27FC236}">
                <a16:creationId xmlns:a16="http://schemas.microsoft.com/office/drawing/2014/main" id="{3606DC1B-35F5-70F7-CC7D-318E202C76D6}"/>
              </a:ext>
            </a:extLst>
          </p:cNvPr>
          <p:cNvCxnSpPr>
            <a:cxnSpLocks/>
            <a:stCxn id="7" idx="1"/>
            <a:endCxn id="11" idx="0"/>
          </p:cNvCxnSpPr>
          <p:nvPr/>
        </p:nvCxnSpPr>
        <p:spPr>
          <a:xfrm rot="10800000" flipV="1">
            <a:off x="1491460" y="1263698"/>
            <a:ext cx="218241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0D74D276-FB38-F8D8-B6A4-37F45BCDB32D}"/>
              </a:ext>
            </a:extLst>
          </p:cNvPr>
          <p:cNvCxnSpPr>
            <a:cxnSpLocks/>
            <a:stCxn id="7" idx="3"/>
            <a:endCxn id="27" idx="0"/>
          </p:cNvCxnSpPr>
          <p:nvPr/>
        </p:nvCxnSpPr>
        <p:spPr>
          <a:xfrm>
            <a:off x="6975872" y="1263699"/>
            <a:ext cx="373330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3FBED361-DCEF-2DD4-9351-2E8FDD279958}"/>
              </a:ext>
            </a:extLst>
          </p:cNvPr>
          <p:cNvSpPr/>
          <p:nvPr/>
        </p:nvSpPr>
        <p:spPr>
          <a:xfrm>
            <a:off x="9392612" y="3076380"/>
            <a:ext cx="2633133"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endParaRPr lang="he-IL" sz="2000" b="1" dirty="0"/>
          </a:p>
        </p:txBody>
      </p:sp>
      <p:cxnSp>
        <p:nvCxnSpPr>
          <p:cNvPr id="29" name="Straight Arrow Connector 28">
            <a:extLst>
              <a:ext uri="{FF2B5EF4-FFF2-40B4-BE49-F238E27FC236}">
                <a16:creationId xmlns:a16="http://schemas.microsoft.com/office/drawing/2014/main" id="{01A3CC8F-C1C3-6F73-49E0-90306C08287A}"/>
              </a:ext>
            </a:extLst>
          </p:cNvPr>
          <p:cNvCxnSpPr>
            <a:cxnSpLocks/>
          </p:cNvCxnSpPr>
          <p:nvPr/>
        </p:nvCxnSpPr>
        <p:spPr>
          <a:xfrm flipH="1">
            <a:off x="4620636" y="1657669"/>
            <a:ext cx="1" cy="141871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57F80F34-4527-8419-BBBC-DF09DDD8CE4A}"/>
              </a:ext>
            </a:extLst>
          </p:cNvPr>
          <p:cNvSpPr/>
          <p:nvPr/>
        </p:nvSpPr>
        <p:spPr>
          <a:xfrm>
            <a:off x="3299969" y="3076380"/>
            <a:ext cx="2633133"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31" name="Straight Arrow Connector 30">
            <a:extLst>
              <a:ext uri="{FF2B5EF4-FFF2-40B4-BE49-F238E27FC236}">
                <a16:creationId xmlns:a16="http://schemas.microsoft.com/office/drawing/2014/main" id="{DDA3B68D-8F18-5A5E-1B00-6AD803F162B6}"/>
              </a:ext>
            </a:extLst>
          </p:cNvPr>
          <p:cNvCxnSpPr>
            <a:cxnSpLocks/>
          </p:cNvCxnSpPr>
          <p:nvPr/>
        </p:nvCxnSpPr>
        <p:spPr>
          <a:xfrm>
            <a:off x="4616535" y="3923048"/>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C798BF42-42AE-67E7-70B6-79163E8B434D}"/>
              </a:ext>
            </a:extLst>
          </p:cNvPr>
          <p:cNvSpPr/>
          <p:nvPr/>
        </p:nvSpPr>
        <p:spPr>
          <a:xfrm>
            <a:off x="4352784" y="4957470"/>
            <a:ext cx="2946400" cy="926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buClr>
                <a:schemeClr val="dk1"/>
              </a:buClr>
              <a:buSzPts val="1100"/>
            </a:pPr>
            <a:r>
              <a:rPr lang="en-US" sz="2000" dirty="0">
                <a:solidFill>
                  <a:schemeClr val="lt1"/>
                </a:solidFill>
                <a:latin typeface="Roboto"/>
                <a:ea typeface="Roboto"/>
                <a:cs typeface="Roboto"/>
                <a:sym typeface="Roboto"/>
              </a:rPr>
              <a:t>Store the resulted image as a BMP file in the directory of the code  </a:t>
            </a:r>
            <a:endParaRPr lang="en-US" sz="4000" dirty="0">
              <a:solidFill>
                <a:srgbClr val="FFFFFF"/>
              </a:solidFill>
            </a:endParaRPr>
          </a:p>
        </p:txBody>
      </p:sp>
      <p:cxnSp>
        <p:nvCxnSpPr>
          <p:cNvPr id="35" name="Connector: Elbow 34">
            <a:extLst>
              <a:ext uri="{FF2B5EF4-FFF2-40B4-BE49-F238E27FC236}">
                <a16:creationId xmlns:a16="http://schemas.microsoft.com/office/drawing/2014/main" id="{F5F08DEC-FAC5-17C9-57E0-53F3B97623B7}"/>
              </a:ext>
            </a:extLst>
          </p:cNvPr>
          <p:cNvCxnSpPr>
            <a:cxnSpLocks/>
            <a:stCxn id="11" idx="2"/>
            <a:endCxn id="33" idx="1"/>
          </p:cNvCxnSpPr>
          <p:nvPr/>
        </p:nvCxnSpPr>
        <p:spPr>
          <a:xfrm rot="16200000" flipH="1">
            <a:off x="2173387" y="3241119"/>
            <a:ext cx="1497469" cy="286132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A2F5D866-30ED-18B2-7562-33F5B7B88292}"/>
              </a:ext>
            </a:extLst>
          </p:cNvPr>
          <p:cNvCxnSpPr>
            <a:cxnSpLocks/>
            <a:stCxn id="27" idx="2"/>
            <a:endCxn id="33" idx="3"/>
          </p:cNvCxnSpPr>
          <p:nvPr/>
        </p:nvCxnSpPr>
        <p:spPr>
          <a:xfrm rot="5400000">
            <a:off x="8255448" y="2966785"/>
            <a:ext cx="1497469" cy="340999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D73402F-9C0E-0F68-4E21-97DBC3AE2701}"/>
              </a:ext>
            </a:extLst>
          </p:cNvPr>
          <p:cNvSpPr/>
          <p:nvPr/>
        </p:nvSpPr>
        <p:spPr>
          <a:xfrm>
            <a:off x="6425047" y="3076380"/>
            <a:ext cx="2633133" cy="846668"/>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sz="2000" b="1" dirty="0"/>
              <a:t>Single color channel   Algorithm</a:t>
            </a:r>
          </a:p>
        </p:txBody>
      </p:sp>
      <p:cxnSp>
        <p:nvCxnSpPr>
          <p:cNvPr id="51" name="Straight Arrow Connector 50">
            <a:extLst>
              <a:ext uri="{FF2B5EF4-FFF2-40B4-BE49-F238E27FC236}">
                <a16:creationId xmlns:a16="http://schemas.microsoft.com/office/drawing/2014/main" id="{459C776C-9396-C11E-37AB-4EF041FBCA34}"/>
              </a:ext>
            </a:extLst>
          </p:cNvPr>
          <p:cNvCxnSpPr>
            <a:cxnSpLocks/>
          </p:cNvCxnSpPr>
          <p:nvPr/>
        </p:nvCxnSpPr>
        <p:spPr>
          <a:xfrm>
            <a:off x="6648535" y="3938408"/>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1E4D6118-494A-25B5-C1CE-71F44209CA02}"/>
              </a:ext>
            </a:extLst>
          </p:cNvPr>
          <p:cNvCxnSpPr>
            <a:cxnSpLocks/>
          </p:cNvCxnSpPr>
          <p:nvPr/>
        </p:nvCxnSpPr>
        <p:spPr>
          <a:xfrm flipH="1">
            <a:off x="7941103" y="1491949"/>
            <a:ext cx="1" cy="162381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7E69F80-63B5-4A80-9D87-027D726ED545}"/>
              </a:ext>
            </a:extLst>
          </p:cNvPr>
          <p:cNvCxnSpPr>
            <a:cxnSpLocks/>
          </p:cNvCxnSpPr>
          <p:nvPr/>
        </p:nvCxnSpPr>
        <p:spPr>
          <a:xfrm flipH="1">
            <a:off x="6975872" y="1491949"/>
            <a:ext cx="1013583" cy="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77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7</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18104" y="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 </a:t>
            </a:r>
            <a:r>
              <a:rPr lang="en" dirty="0">
                <a:solidFill>
                  <a:srgbClr val="FF0000"/>
                </a:solidFill>
              </a:rPr>
              <a:t>part 2</a:t>
            </a:r>
            <a:endParaRPr dirty="0">
              <a:solidFill>
                <a:srgbClr val="FF0000"/>
              </a:solidFill>
            </a:endParaRPr>
          </a:p>
        </p:txBody>
      </p:sp>
      <p:sp>
        <p:nvSpPr>
          <p:cNvPr id="7" name="Rectangle 6">
            <a:extLst>
              <a:ext uri="{FF2B5EF4-FFF2-40B4-BE49-F238E27FC236}">
                <a16:creationId xmlns:a16="http://schemas.microsoft.com/office/drawing/2014/main" id="{6B6485D5-62DF-7D4E-2737-4F717F3B079A}"/>
              </a:ext>
            </a:extLst>
          </p:cNvPr>
          <p:cNvSpPr/>
          <p:nvPr/>
        </p:nvSpPr>
        <p:spPr>
          <a:xfrm>
            <a:off x="3875389" y="2510086"/>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073940" y="1676486"/>
            <a:ext cx="831261" cy="86332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29452" y="476157"/>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6483010" y="1180023"/>
            <a:ext cx="1962133" cy="13826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8474593" y="505446"/>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0.33 (division by 3)</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9728" y="2476991"/>
                <a:ext cx="3073940" cy="10588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 simply averages the values</a:t>
                </a:r>
                <a14:m>
                  <m:oMath xmlns:m="http://schemas.openxmlformats.org/officeDocument/2006/math">
                    <m:r>
                      <a:rPr lang="en-US" i="1" dirty="0" smtClean="0">
                        <a:latin typeface="Cambria Math" panose="02040503050406030204" pitchFamily="18" charset="0"/>
                      </a:rPr>
                      <m:t>:</m:t>
                    </m:r>
                  </m:oMath>
                </a14:m>
                <a:endParaRPr lang="en-US" i="1" dirty="0">
                  <a:latin typeface="Cambria Math" panose="02040503050406030204" pitchFamily="18" charset="0"/>
                </a:endParaRPr>
              </a:p>
              <a:p>
                <a:pPr algn="ctr"/>
                <a14:m>
                  <m:oMath xmlns:m="http://schemas.openxmlformats.org/officeDocument/2006/math">
                    <m:f>
                      <m:fPr>
                        <m:ctrlPr>
                          <a:rPr lang="en-US" b="0" i="1" dirty="0" smtClean="0">
                            <a:latin typeface="Cambria Math" panose="02040503050406030204" pitchFamily="18" charset="0"/>
                          </a:rPr>
                        </m:ctrlPr>
                      </m:fPr>
                      <m:num>
                        <m:d>
                          <m:dPr>
                            <m:ctrlPr>
                              <a:rPr lang="en-US" i="1" dirty="0" smtClean="0">
                                <a:latin typeface="Cambria Math" panose="02040503050406030204" pitchFamily="18" charset="0"/>
                              </a:rPr>
                            </m:ctrlPr>
                          </m:dPr>
                          <m:e>
                            <m:r>
                              <a:rPr lang="en-US" i="1" dirty="0" smtClean="0">
                                <a:latin typeface="Cambria Math" panose="02040503050406030204" pitchFamily="18" charset="0"/>
                              </a:rPr>
                              <m:t>𝑅</m:t>
                            </m:r>
                            <m:r>
                              <a:rPr lang="en-US" i="1" dirty="0" smtClean="0">
                                <a:latin typeface="Cambria Math" panose="02040503050406030204" pitchFamily="18" charset="0"/>
                              </a:rPr>
                              <m:t> + </m:t>
                            </m:r>
                            <m:r>
                              <a:rPr lang="en-US" i="1" dirty="0" smtClean="0">
                                <a:latin typeface="Cambria Math" panose="02040503050406030204" pitchFamily="18" charset="0"/>
                              </a:rPr>
                              <m:t>𝐺</m:t>
                            </m:r>
                            <m:r>
                              <a:rPr lang="en-US" i="1" dirty="0" smtClean="0">
                                <a:latin typeface="Cambria Math" panose="02040503050406030204" pitchFamily="18" charset="0"/>
                              </a:rPr>
                              <m:t> + </m:t>
                            </m:r>
                            <m:r>
                              <a:rPr lang="en-US" i="1" dirty="0" smtClean="0">
                                <a:latin typeface="Cambria Math" panose="02040503050406030204" pitchFamily="18" charset="0"/>
                              </a:rPr>
                              <m:t>𝐵</m:t>
                            </m:r>
                          </m:e>
                        </m:d>
                      </m:num>
                      <m:den>
                        <m:r>
                          <a:rPr lang="en-US" b="0" i="1" dirty="0" smtClean="0">
                            <a:latin typeface="Cambria Math" panose="02040503050406030204" pitchFamily="18" charset="0"/>
                          </a:rPr>
                          <m:t>3</m:t>
                        </m:r>
                      </m:den>
                    </m:f>
                  </m:oMath>
                </a14:m>
                <a:r>
                  <a:rPr lang="en-US" dirty="0"/>
                  <a:t>. </a:t>
                </a:r>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9728" y="2476991"/>
                <a:ext cx="3073940" cy="1058880"/>
              </a:xfrm>
              <a:prstGeom prst="rect">
                <a:avLst/>
              </a:prstGeom>
              <a:blipFill>
                <a:blip r:embed="rId2"/>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flipH="1">
            <a:off x="3085694" y="2933420"/>
            <a:ext cx="819507"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2062264" y="3356754"/>
            <a:ext cx="1813125" cy="194693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0" y="530390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TextBox 9">
            <a:extLst>
              <a:ext uri="{FF2B5EF4-FFF2-40B4-BE49-F238E27FC236}">
                <a16:creationId xmlns:a16="http://schemas.microsoft.com/office/drawing/2014/main" id="{56207244-EB99-3933-C025-527CC566BC49}"/>
              </a:ext>
            </a:extLst>
          </p:cNvPr>
          <p:cNvSpPr txBox="1"/>
          <p:nvPr/>
        </p:nvSpPr>
        <p:spPr>
          <a:xfrm>
            <a:off x="8367364" y="2164369"/>
            <a:ext cx="3814408"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b="1" u="sng"/>
            </a:lvl1pPr>
          </a:lstStyle>
          <a:p>
            <a:r>
              <a:rPr lang="en-US" dirty="0">
                <a:solidFill>
                  <a:srgbClr val="FFFF00"/>
                </a:solidFill>
              </a:rPr>
              <a:t>Benefits of the algorithm:</a:t>
            </a:r>
          </a:p>
          <a:p>
            <a:r>
              <a:rPr lang="en-US" b="0" u="none" dirty="0"/>
              <a:t>This formula generates a reasonably nice grayscale equivalent, and its simplicity makes it easy to implement and optimize.</a:t>
            </a:r>
          </a:p>
          <a:p>
            <a:r>
              <a:rPr lang="en-US" b="0" u="none" dirty="0"/>
              <a:t>However, this formula is not without shortcomings - while fast and simple</a:t>
            </a:r>
            <a:r>
              <a:rPr lang="en-US" dirty="0"/>
              <a:t>, it does a poor job of representing shades of gray relative to the way humans perceive luminosity </a:t>
            </a:r>
            <a:r>
              <a:rPr lang="en-US" b="0" u="none" dirty="0"/>
              <a:t>(brightness).</a:t>
            </a:r>
            <a:endParaRPr lang="he-IL" b="0" u="none" dirty="0"/>
          </a:p>
        </p:txBody>
      </p:sp>
      <p:cxnSp>
        <p:nvCxnSpPr>
          <p:cNvPr id="18" name="Straight Arrow Connector 17">
            <a:extLst>
              <a:ext uri="{FF2B5EF4-FFF2-40B4-BE49-F238E27FC236}">
                <a16:creationId xmlns:a16="http://schemas.microsoft.com/office/drawing/2014/main" id="{0725A0DF-2B26-440A-E571-C8CF9A78671A}"/>
              </a:ext>
            </a:extLst>
          </p:cNvPr>
          <p:cNvCxnSpPr>
            <a:cxnSpLocks/>
          </p:cNvCxnSpPr>
          <p:nvPr/>
        </p:nvCxnSpPr>
        <p:spPr>
          <a:xfrm>
            <a:off x="6508522" y="2977211"/>
            <a:ext cx="1810203" cy="2440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BBF587E-A420-80EB-6B4D-252B4CCA3274}"/>
              </a:ext>
            </a:extLst>
          </p:cNvPr>
          <p:cNvSpPr txBox="1"/>
          <p:nvPr/>
        </p:nvSpPr>
        <p:spPr>
          <a:xfrm>
            <a:off x="4156997" y="5491416"/>
            <a:ext cx="416172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drawbacks of the algorithm:</a:t>
            </a:r>
          </a:p>
          <a:p>
            <a:r>
              <a:rPr lang="en-US" dirty="0"/>
              <a:t>Because humans do not perceive all colors equally, the “average method” of grayscale conversion is inaccurate.  </a:t>
            </a:r>
            <a:endParaRPr lang="he-IL" dirty="0"/>
          </a:p>
        </p:txBody>
      </p:sp>
      <p:cxnSp>
        <p:nvCxnSpPr>
          <p:cNvPr id="37" name="Straight Arrow Connector 36">
            <a:extLst>
              <a:ext uri="{FF2B5EF4-FFF2-40B4-BE49-F238E27FC236}">
                <a16:creationId xmlns:a16="http://schemas.microsoft.com/office/drawing/2014/main" id="{B57B6F78-00AD-21C3-0DF9-A5F0B31CADB6}"/>
              </a:ext>
            </a:extLst>
          </p:cNvPr>
          <p:cNvCxnSpPr>
            <a:cxnSpLocks/>
          </p:cNvCxnSpPr>
          <p:nvPr/>
        </p:nvCxnSpPr>
        <p:spPr>
          <a:xfrm>
            <a:off x="4962092" y="3356754"/>
            <a:ext cx="797651" cy="21346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38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8</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717408" y="-14313"/>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 </a:t>
            </a:r>
            <a:r>
              <a:rPr lang="en" dirty="0">
                <a:solidFill>
                  <a:srgbClr val="FF0000"/>
                </a:solidFill>
              </a:rPr>
              <a:t>part 3</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317657" y="1879989"/>
            <a:ext cx="684654" cy="139612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1" y="679660"/>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t> 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729592" y="1177910"/>
            <a:ext cx="0" cy="218605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49F20E-C943-F4E4-A797-1E2E5414BD75}"/>
                  </a:ext>
                </a:extLst>
              </p:cNvPr>
              <p:cNvSpPr txBox="1"/>
              <p:nvPr/>
            </p:nvSpPr>
            <p:spPr>
              <a:xfrm>
                <a:off x="4062342" y="531579"/>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a:t>
                </a:r>
                <a14:m>
                  <m:oMath xmlns:m="http://schemas.openxmlformats.org/officeDocument/2006/math">
                    <m:r>
                      <a:rPr lang="en-US" i="1" dirty="0" smtClean="0">
                        <a:latin typeface="Cambria Math" panose="02040503050406030204" pitchFamily="18" charset="0"/>
                      </a:rPr>
                      <m:t>½</m:t>
                    </m:r>
                  </m:oMath>
                </a14:m>
                <a:r>
                  <a:rPr lang="en-US" dirty="0"/>
                  <a:t>  (division by 2)</a:t>
                </a:r>
                <a:endParaRPr lang="he-IL" dirty="0"/>
              </a:p>
            </p:txBody>
          </p:sp>
        </mc:Choice>
        <mc:Fallback xmlns="">
          <p:sp>
            <p:nvSpPr>
              <p:cNvPr id="19" name="TextBox 18">
                <a:extLst>
                  <a:ext uri="{FF2B5EF4-FFF2-40B4-BE49-F238E27FC236}">
                    <a16:creationId xmlns:a16="http://schemas.microsoft.com/office/drawing/2014/main" id="{7449F20E-C943-F4E4-A797-1E2E5414BD75}"/>
                  </a:ext>
                </a:extLst>
              </p:cNvPr>
              <p:cNvSpPr txBox="1">
                <a:spLocks noRot="1" noChangeAspect="1" noMove="1" noResize="1" noEditPoints="1" noAdjustHandles="1" noChangeArrowheads="1" noChangeShapeType="1" noTextEdit="1"/>
              </p:cNvSpPr>
              <p:nvPr/>
            </p:nvSpPr>
            <p:spPr>
              <a:xfrm>
                <a:off x="4062342" y="531579"/>
                <a:ext cx="3717407" cy="646331"/>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8171234" y="4018816"/>
                <a:ext cx="4020766" cy="284404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Algorithm explanation:</a:t>
                </a:r>
              </a:p>
              <a:p>
                <a:r>
                  <a:rPr lang="en-US" dirty="0"/>
                  <a:t>A pixel can be desaturated by finding the midpoint between the maximum of (R, G, B) and the minimum of (R, G, B)</a:t>
                </a:r>
              </a:p>
              <a:p>
                <a:r>
                  <a:rPr lang="en-US" dirty="0"/>
                  <a:t>From all three values (Red, Green, and Blue) of every pixel - averages the most prominent and least prominent colors (max &amp; min):</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𝐺𝑟𝑎𝑦</m:t>
                      </m:r>
                      <m:r>
                        <a:rPr lang="pt-BR" i="1" dirty="0" smtClean="0">
                          <a:latin typeface="Cambria Math" panose="02040503050406030204" pitchFamily="18" charset="0"/>
                        </a:rPr>
                        <m:t>=</m:t>
                      </m:r>
                      <m:f>
                        <m:fPr>
                          <m:ctrlPr>
                            <a:rPr lang="en-US" b="0" i="1" dirty="0" smtClean="0">
                              <a:latin typeface="Cambria Math" panose="02040503050406030204" pitchFamily="18" charset="0"/>
                            </a:rPr>
                          </m:ctrlPr>
                        </m:fPr>
                        <m:num>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max</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min</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num>
                        <m:den>
                          <m:r>
                            <a:rPr lang="en-US" b="0" i="1" dirty="0" smtClean="0">
                              <a:latin typeface="Cambria Math" panose="02040503050406030204" pitchFamily="18" charset="0"/>
                            </a:rPr>
                            <m:t>2</m:t>
                          </m:r>
                        </m:den>
                      </m:f>
                      <m:r>
                        <a:rPr lang="pt-BR" i="1" dirty="0" smtClean="0">
                          <a:latin typeface="Cambria Math" panose="02040503050406030204" pitchFamily="18" charset="0"/>
                        </a:rPr>
                        <m:t> </m:t>
                      </m:r>
                    </m:oMath>
                  </m:oMathPara>
                </a14:m>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8171234" y="4018816"/>
                <a:ext cx="4020766" cy="2844048"/>
              </a:xfrm>
              <a:prstGeom prst="rect">
                <a:avLst/>
              </a:prstGeom>
              <a:blipFill>
                <a:blip r:embed="rId3"/>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325651" y="4110962"/>
            <a:ext cx="845583" cy="1743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058254" y="4110962"/>
            <a:ext cx="944057" cy="15666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1043083" y="567756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Rectangle 9">
            <a:extLst>
              <a:ext uri="{FF2B5EF4-FFF2-40B4-BE49-F238E27FC236}">
                <a16:creationId xmlns:a16="http://schemas.microsoft.com/office/drawing/2014/main" id="{28662F76-5DDE-51D9-F7DF-5AB90CC2E171}"/>
              </a:ext>
            </a:extLst>
          </p:cNvPr>
          <p:cNvSpPr/>
          <p:nvPr/>
        </p:nvSpPr>
        <p:spPr>
          <a:xfrm>
            <a:off x="3955430" y="3264294"/>
            <a:ext cx="3359488"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p>
          <a:p>
            <a:pPr algn="ctr"/>
            <a:r>
              <a:rPr lang="en-US" sz="2000" b="1" dirty="0"/>
              <a:t>(or desaturation Algorithm) </a:t>
            </a:r>
            <a:endParaRPr lang="he-IL" sz="2000" b="1" dirty="0"/>
          </a:p>
        </p:txBody>
      </p:sp>
      <p:sp>
        <p:nvSpPr>
          <p:cNvPr id="40" name="TextBox 39">
            <a:extLst>
              <a:ext uri="{FF2B5EF4-FFF2-40B4-BE49-F238E27FC236}">
                <a16:creationId xmlns:a16="http://schemas.microsoft.com/office/drawing/2014/main" id="{8DA4B6EC-C73B-7413-BC97-FDC254E97699}"/>
              </a:ext>
            </a:extLst>
          </p:cNvPr>
          <p:cNvSpPr txBox="1"/>
          <p:nvPr/>
        </p:nvSpPr>
        <p:spPr>
          <a:xfrm>
            <a:off x="4890" y="2256467"/>
            <a:ext cx="3094223" cy="286232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a:t>
            </a:r>
          </a:p>
          <a:p>
            <a:r>
              <a:rPr lang="en-US" dirty="0"/>
              <a:t>Lightness results in a flatter, softer grayscale image.  If you compare this desaturated sample to the human-eye-corrected sample, you should notice a difference in the contrast of the image.</a:t>
            </a:r>
          </a:p>
          <a:p>
            <a:r>
              <a:rPr lang="en-US" dirty="0"/>
              <a:t>So that method </a:t>
            </a:r>
            <a:r>
              <a:rPr lang="en-US" b="0" u="none" dirty="0"/>
              <a:t>tends to reduce contrast.</a:t>
            </a:r>
            <a:endParaRPr lang="he-IL" b="0" u="none" dirty="0"/>
          </a:p>
        </p:txBody>
      </p:sp>
      <p:cxnSp>
        <p:nvCxnSpPr>
          <p:cNvPr id="43" name="Straight Arrow Connector 42">
            <a:extLst>
              <a:ext uri="{FF2B5EF4-FFF2-40B4-BE49-F238E27FC236}">
                <a16:creationId xmlns:a16="http://schemas.microsoft.com/office/drawing/2014/main" id="{268EA2E9-8E59-04F1-D9A0-3DC8BBCDC73C}"/>
              </a:ext>
            </a:extLst>
          </p:cNvPr>
          <p:cNvCxnSpPr>
            <a:cxnSpLocks/>
            <a:stCxn id="10" idx="1"/>
          </p:cNvCxnSpPr>
          <p:nvPr/>
        </p:nvCxnSpPr>
        <p:spPr>
          <a:xfrm flipH="1" flipV="1">
            <a:off x="3058254" y="3672155"/>
            <a:ext cx="897176" cy="1547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9C3F85-3F87-C4C8-650D-3F371E732C93}"/>
              </a:ext>
            </a:extLst>
          </p:cNvPr>
          <p:cNvSpPr txBox="1"/>
          <p:nvPr/>
        </p:nvSpPr>
        <p:spPr>
          <a:xfrm>
            <a:off x="8171234" y="1057130"/>
            <a:ext cx="3968885" cy="175432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a maximum decomposition provides a brighter grayscale image, while a minimum decomposition provides a darker one. This method of grayscale reduction is typically used for artistic effect. [7]</a:t>
            </a:r>
          </a:p>
        </p:txBody>
      </p:sp>
      <p:cxnSp>
        <p:nvCxnSpPr>
          <p:cNvPr id="52" name="Straight Arrow Connector 51">
            <a:extLst>
              <a:ext uri="{FF2B5EF4-FFF2-40B4-BE49-F238E27FC236}">
                <a16:creationId xmlns:a16="http://schemas.microsoft.com/office/drawing/2014/main" id="{924129EC-3943-9BC3-295D-8AA8196640EF}"/>
              </a:ext>
            </a:extLst>
          </p:cNvPr>
          <p:cNvCxnSpPr>
            <a:cxnSpLocks/>
          </p:cNvCxnSpPr>
          <p:nvPr/>
        </p:nvCxnSpPr>
        <p:spPr>
          <a:xfrm flipV="1">
            <a:off x="7325651" y="2811456"/>
            <a:ext cx="755989" cy="58120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85FCF760-7DEC-4050-52F6-D143A13C1025}"/>
              </a:ext>
            </a:extLst>
          </p:cNvPr>
          <p:cNvSpPr txBox="1"/>
          <p:nvPr/>
        </p:nvSpPr>
        <p:spPr>
          <a:xfrm>
            <a:off x="4193036" y="5331356"/>
            <a:ext cx="3830077"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Another look of the algorithm:</a:t>
            </a:r>
          </a:p>
          <a:p>
            <a:r>
              <a:rPr lang="en-US" dirty="0"/>
              <a:t>“To calculate Grayscale, we can use the Lightness component of the HSL (Hue, Saturation, Lightness) color space.” [3]</a:t>
            </a:r>
            <a:endParaRPr lang="he-IL" dirty="0"/>
          </a:p>
        </p:txBody>
      </p:sp>
      <p:cxnSp>
        <p:nvCxnSpPr>
          <p:cNvPr id="61" name="Straight Arrow Connector 60">
            <a:extLst>
              <a:ext uri="{FF2B5EF4-FFF2-40B4-BE49-F238E27FC236}">
                <a16:creationId xmlns:a16="http://schemas.microsoft.com/office/drawing/2014/main" id="{ED72541D-00E3-A3E6-1E7B-1CDEFFB9B61C}"/>
              </a:ext>
            </a:extLst>
          </p:cNvPr>
          <p:cNvCxnSpPr>
            <a:cxnSpLocks/>
          </p:cNvCxnSpPr>
          <p:nvPr/>
        </p:nvCxnSpPr>
        <p:spPr>
          <a:xfrm>
            <a:off x="5729592" y="4110962"/>
            <a:ext cx="0" cy="122039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47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717867" y="0"/>
            <a:ext cx="474133" cy="367024"/>
          </a:xfrm>
        </p:spPr>
        <p:txBody>
          <a:bodyPr/>
          <a:lstStyle/>
          <a:p>
            <a:pPr algn="r"/>
            <a:fld id="{00000000-1234-1234-1234-123412341234}" type="slidenum">
              <a:rPr lang="en" sz="1400" smtClean="0"/>
              <a:pPr algn="r"/>
              <a:t>9</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60623" y="7921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 </a:t>
            </a:r>
            <a:r>
              <a:rPr lang="en" dirty="0">
                <a:solidFill>
                  <a:srgbClr val="FF0000"/>
                </a:solidFill>
              </a:rPr>
              <a:t>part 4</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725703" y="2128110"/>
            <a:ext cx="744695" cy="118578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35664" y="927781"/>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997091" y="1540663"/>
            <a:ext cx="0" cy="176433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4107507" y="617333"/>
            <a:ext cx="4588934"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Algorithm Parameters : </a:t>
            </a:r>
          </a:p>
          <a:p>
            <a:r>
              <a:rPr lang="en-US" dirty="0"/>
              <a:t>First parameter (R) : 0.21, second parameter (G) : 0.72, third parameter (B) : 0.07</a:t>
            </a:r>
            <a:endParaRPr lang="he-IL" dirty="0"/>
          </a:p>
        </p:txBody>
      </p:sp>
      <p:sp>
        <p:nvSpPr>
          <p:cNvPr id="22" name="TextBox 21">
            <a:extLst>
              <a:ext uri="{FF2B5EF4-FFF2-40B4-BE49-F238E27FC236}">
                <a16:creationId xmlns:a16="http://schemas.microsoft.com/office/drawing/2014/main" id="{E990F07F-05F7-107B-BDFC-678FABB1FECF}"/>
              </a:ext>
            </a:extLst>
          </p:cNvPr>
          <p:cNvSpPr txBox="1"/>
          <p:nvPr/>
        </p:nvSpPr>
        <p:spPr>
          <a:xfrm>
            <a:off x="7281331" y="4968734"/>
            <a:ext cx="4910669"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A more sophisticated version of the average method. It also averages the values, but it forms a weighted average to account for human perception. We’re more sensitive to green than other colors, so green is weighted most heavily. </a:t>
            </a:r>
            <a:endParaRPr lang="he-IL" dirty="0"/>
          </a:p>
        </p:txBody>
      </p:sp>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045749" y="4146272"/>
            <a:ext cx="471163" cy="8224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319471" y="4146272"/>
            <a:ext cx="1150927" cy="127542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410633" y="5421699"/>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2" name="Rectangle 1">
            <a:extLst>
              <a:ext uri="{FF2B5EF4-FFF2-40B4-BE49-F238E27FC236}">
                <a16:creationId xmlns:a16="http://schemas.microsoft.com/office/drawing/2014/main" id="{B323F319-9C30-7DFA-FF4F-4D13BC6F7EA7}"/>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10" name="Straight Arrow Connector 9">
            <a:extLst>
              <a:ext uri="{FF2B5EF4-FFF2-40B4-BE49-F238E27FC236}">
                <a16:creationId xmlns:a16="http://schemas.microsoft.com/office/drawing/2014/main" id="{18DE89EC-1C07-7992-821C-52A24CF3B9DE}"/>
              </a:ext>
            </a:extLst>
          </p:cNvPr>
          <p:cNvCxnSpPr>
            <a:cxnSpLocks/>
          </p:cNvCxnSpPr>
          <p:nvPr/>
        </p:nvCxnSpPr>
        <p:spPr>
          <a:xfrm flipH="1">
            <a:off x="3058079" y="3730612"/>
            <a:ext cx="138998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C1B993F-0434-6C48-334C-47610720C505}"/>
              </a:ext>
            </a:extLst>
          </p:cNvPr>
          <p:cNvSpPr txBox="1"/>
          <p:nvPr/>
        </p:nvSpPr>
        <p:spPr>
          <a:xfrm>
            <a:off x="7963338" y="1694562"/>
            <a:ext cx="4215340"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Benefits of the algorithm 1:</a:t>
            </a:r>
          </a:p>
          <a:p>
            <a:r>
              <a:rPr lang="en-US" b="1" dirty="0"/>
              <a:t>This algorithm plays off the fact that cone density in the human eye is not uniform across colors.  </a:t>
            </a:r>
            <a:r>
              <a:rPr lang="en-US" b="1" u="sng" dirty="0"/>
              <a:t>Humans perceive green more strongly than red, and red more strongly than blue.  </a:t>
            </a:r>
            <a:r>
              <a:rPr lang="en-US" b="1" dirty="0"/>
              <a:t>This makes sense from an evolutionary biology standpoint - much of the natural world appears in shades of green, so humans have evolved greater sensitivity to green light.  [7]</a:t>
            </a:r>
            <a:endParaRPr lang="he-IL" b="1" dirty="0"/>
          </a:p>
        </p:txBody>
      </p:sp>
      <p:cxnSp>
        <p:nvCxnSpPr>
          <p:cNvPr id="15" name="Straight Arrow Connector 14">
            <a:extLst>
              <a:ext uri="{FF2B5EF4-FFF2-40B4-BE49-F238E27FC236}">
                <a16:creationId xmlns:a16="http://schemas.microsoft.com/office/drawing/2014/main" id="{2158EFDF-A24F-039B-EF14-DBAEC578701D}"/>
              </a:ext>
            </a:extLst>
          </p:cNvPr>
          <p:cNvCxnSpPr>
            <a:cxnSpLocks/>
          </p:cNvCxnSpPr>
          <p:nvPr/>
        </p:nvCxnSpPr>
        <p:spPr>
          <a:xfrm>
            <a:off x="7080691" y="3730612"/>
            <a:ext cx="89597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EA51744-85CC-A660-8F56-C09CFC4F5492}"/>
              </a:ext>
            </a:extLst>
          </p:cNvPr>
          <p:cNvSpPr txBox="1"/>
          <p:nvPr/>
        </p:nvSpPr>
        <p:spPr>
          <a:xfrm>
            <a:off x="13322" y="2973653"/>
            <a:ext cx="3044757" cy="203132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 2:</a:t>
            </a:r>
          </a:p>
          <a:p>
            <a:r>
              <a:rPr lang="en-US" dirty="0"/>
              <a:t>Instead of treating red, green, and blue light equally, a good grayscale conversion will weight each color based on how the human eye perceives it.</a:t>
            </a:r>
            <a:endParaRPr lang="he-IL" dirty="0"/>
          </a:p>
        </p:txBody>
      </p:sp>
    </p:spTree>
    <p:extLst>
      <p:ext uri="{BB962C8B-B14F-4D97-AF65-F5344CB8AC3E}">
        <p14:creationId xmlns:p14="http://schemas.microsoft.com/office/powerpoint/2010/main" val="3206381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5822</TotalTime>
  <Words>3654</Words>
  <Application>Microsoft Office PowerPoint</Application>
  <PresentationFormat>Widescreen</PresentationFormat>
  <Paragraphs>271</Paragraphs>
  <Slides>30</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Aptos Display</vt:lpstr>
      <vt:lpstr>Arial</vt:lpstr>
      <vt:lpstr>Cambria Math</vt:lpstr>
      <vt:lpstr>Roboto</vt:lpstr>
      <vt:lpstr>TimesNewRoman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49</cp:revision>
  <dcterms:created xsi:type="dcterms:W3CDTF">2024-07-07T11:28:19Z</dcterms:created>
  <dcterms:modified xsi:type="dcterms:W3CDTF">2024-07-28T09:00:47Z</dcterms:modified>
</cp:coreProperties>
</file>